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888" r:id="rId1"/>
  </p:sldMasterIdLst>
  <p:notesMasterIdLst>
    <p:notesMasterId r:id="rId3"/>
  </p:notesMasterIdLst>
  <p:sldIdLst>
    <p:sldId id="339" r:id="rId2"/>
  </p:sldIdLst>
  <p:sldSz cx="9906000" cy="6858000" type="A4"/>
  <p:notesSz cx="9939338" cy="68072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44">
          <p15:clr>
            <a:srgbClr val="A4A3A4"/>
          </p15:clr>
        </p15:guide>
        <p15:guide id="2" pos="313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956" autoAdjust="0"/>
    <p:restoredTop sz="94784" autoAdjust="0"/>
  </p:normalViewPr>
  <p:slideViewPr>
    <p:cSldViewPr>
      <p:cViewPr>
        <p:scale>
          <a:sx n="66" d="100"/>
          <a:sy n="66" d="100"/>
        </p:scale>
        <p:origin x="1452" y="4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70" d="100"/>
          <a:sy n="70" d="100"/>
        </p:scale>
        <p:origin x="-1782" y="-108"/>
      </p:cViewPr>
      <p:guideLst>
        <p:guide orient="horz" pos="2144"/>
        <p:guide pos="313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4"/>
            <a:ext cx="4306888" cy="339725"/>
          </a:xfrm>
          <a:prstGeom prst="rect">
            <a:avLst/>
          </a:prstGeom>
        </p:spPr>
        <p:txBody>
          <a:bodyPr vert="horz" lIns="91412" tIns="45706" rIns="91412" bIns="45706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629277" y="4"/>
            <a:ext cx="4308475" cy="339725"/>
          </a:xfrm>
          <a:prstGeom prst="rect">
            <a:avLst/>
          </a:prstGeom>
        </p:spPr>
        <p:txBody>
          <a:bodyPr vert="horz" lIns="91412" tIns="45706" rIns="91412" bIns="45706" rtlCol="0"/>
          <a:lstStyle>
            <a:lvl1pPr algn="r">
              <a:defRPr sz="1200"/>
            </a:lvl1pPr>
          </a:lstStyle>
          <a:p>
            <a:fld id="{E73E723A-3AE3-41DD-AD3B-B9CF8F8E6F55}" type="datetimeFigureOut">
              <a:rPr kumimoji="1" lang="ja-JP" altLang="en-US" smtClean="0"/>
              <a:t>2022/5/31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128963" y="511175"/>
            <a:ext cx="3686175" cy="25527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12" tIns="45706" rIns="91412" bIns="45706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93775" y="3233742"/>
            <a:ext cx="7951788" cy="3062287"/>
          </a:xfrm>
          <a:prstGeom prst="rect">
            <a:avLst/>
          </a:prstGeom>
        </p:spPr>
        <p:txBody>
          <a:bodyPr vert="horz" lIns="91412" tIns="45706" rIns="91412" bIns="45706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465891"/>
            <a:ext cx="4306888" cy="339725"/>
          </a:xfrm>
          <a:prstGeom prst="rect">
            <a:avLst/>
          </a:prstGeom>
        </p:spPr>
        <p:txBody>
          <a:bodyPr vert="horz" lIns="91412" tIns="45706" rIns="91412" bIns="45706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629277" y="6465891"/>
            <a:ext cx="4308475" cy="339725"/>
          </a:xfrm>
          <a:prstGeom prst="rect">
            <a:avLst/>
          </a:prstGeom>
        </p:spPr>
        <p:txBody>
          <a:bodyPr vert="horz" lIns="91412" tIns="45706" rIns="91412" bIns="45706" rtlCol="0" anchor="b"/>
          <a:lstStyle>
            <a:lvl1pPr algn="r">
              <a:defRPr sz="1200"/>
            </a:lvl1pPr>
          </a:lstStyle>
          <a:p>
            <a:fld id="{3C8174F4-F72B-4A81-B806-69DE49B9013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60003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C8174F4-F72B-4A81-B806-69DE49B9013B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34734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33"/>
            <a:ext cx="84201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72060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792198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780337" y="274640"/>
            <a:ext cx="2414588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536579" y="274640"/>
            <a:ext cx="7078663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774831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コンテンツ プレースホルダー 1"/>
          <p:cNvSpPr>
            <a:spLocks noGrp="1"/>
          </p:cNvSpPr>
          <p:nvPr>
            <p:ph/>
          </p:nvPr>
        </p:nvSpPr>
        <p:spPr>
          <a:xfrm>
            <a:off x="495300" y="274639"/>
            <a:ext cx="8915400" cy="5851525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471ED6-E253-4DF3-8E9C-F43DCE4120E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616803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69013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8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4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28916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536576" y="1600205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448301" y="1600205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93807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1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4" y="1535113"/>
            <a:ext cx="4378591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4" y="2174875"/>
            <a:ext cx="4378591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871312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74791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862757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1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3" y="273053"/>
            <a:ext cx="5537728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1" y="1435103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42383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702668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600205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300" y="6356358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550" y="6356358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099300" y="6356358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060990-9D0F-46B5-A761-9FC7399B7D7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52442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9" r:id="rId1"/>
    <p:sldLayoutId id="2147483890" r:id="rId2"/>
    <p:sldLayoutId id="2147483891" r:id="rId3"/>
    <p:sldLayoutId id="2147483892" r:id="rId4"/>
    <p:sldLayoutId id="2147483893" r:id="rId5"/>
    <p:sldLayoutId id="2147483894" r:id="rId6"/>
    <p:sldLayoutId id="2147483895" r:id="rId7"/>
    <p:sldLayoutId id="2147483896" r:id="rId8"/>
    <p:sldLayoutId id="2147483897" r:id="rId9"/>
    <p:sldLayoutId id="2147483898" r:id="rId10"/>
    <p:sldLayoutId id="2147483899" r:id="rId11"/>
    <p:sldLayoutId id="2147483900" r:id="rId12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/>
          <p:cNvSpPr txBox="1"/>
          <p:nvPr/>
        </p:nvSpPr>
        <p:spPr>
          <a:xfrm>
            <a:off x="18087" y="605775"/>
            <a:ext cx="9906000" cy="59195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16000" indent="-457200">
              <a:spcBef>
                <a:spcPts val="600"/>
              </a:spcBef>
            </a:pP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１契約締結時の</a:t>
            </a:r>
            <a:r>
              <a:rPr lang="ja-JP" altLang="en-US" sz="12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案内</a:t>
            </a:r>
            <a: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/>
            </a:r>
            <a:b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</a:b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日本への入国・帰国（以下、「入国」という。）に当たって、以下の事項について、別添２～５を活用して説明。</a:t>
            </a:r>
            <a:endParaRPr lang="en-US" altLang="ja-JP" sz="10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216000" indent="-457200">
              <a:spcBef>
                <a:spcPts val="600"/>
              </a:spcBef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① 検査証明書の提示</a:t>
            </a:r>
            <a: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/>
            </a:r>
            <a:b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</a:b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ja-JP" altLang="en-US" sz="1050" u="sng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すべての入国者・帰国者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について、出発前</a:t>
            </a:r>
            <a: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72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時間以内に新型コロナウイルスに関する検査を受け、現地医療機関等から「陰性」であることを証明する検査証明書を取得し、入国時に提示する必要があること。</a:t>
            </a:r>
            <a:endParaRPr lang="en-US" altLang="ja-JP" sz="10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216000" indent="-457200">
              <a:lnSpc>
                <a:spcPts val="1000"/>
              </a:lnSpc>
              <a:spcBef>
                <a:spcPts val="600"/>
              </a:spcBef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② 入国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時の検査及び入国後の自宅等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待機</a:t>
            </a:r>
            <a: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/>
            </a:r>
            <a:b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</a:b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（１）令和４年６月１日（午前０時）より、水際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対策強化に係る新たな措置（</a:t>
            </a:r>
            <a:r>
              <a:rPr lang="en-US" altLang="ja-JP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28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）における「赤」・「黄」・「青」の区分の国・地域（以下それぞれ「「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～」　　区分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の国・地域」）から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入国者・帰国者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に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対して、区分に応じて以下の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とおりの対応となること。</a:t>
            </a:r>
            <a:endParaRPr lang="en-US" altLang="ja-JP" sz="105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540000" indent="-171450">
              <a:lnSpc>
                <a:spcPts val="1000"/>
              </a:lnSpc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「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赤」区分の国・地域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からの入国者・帰国者で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、新型コロナウイルス感染症の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ワクチンを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３回接種して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いない者は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、入国時に検疫で検査を実施し、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検疫所が確保する宿泊施設において３日間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待機し、待機期間中における３日目に再度検査を受ける必要があること。検査で陰性と判定された場合には宿泊施設を退所し、退所をもって入国後の待機期間が終了する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こと</a:t>
            </a:r>
            <a:endParaRPr lang="en-US" altLang="ja-JP" sz="105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540000" indent="-171450">
              <a:lnSpc>
                <a:spcPts val="1000"/>
              </a:lnSpc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「赤」区分の国・地域からの入国者・帰国者で、ワクチンを３回接種していることが確認できる証明書を保持している者は、入国時に検疫で検査を実施し、原則７日間の自宅等待機が必要となること</a:t>
            </a:r>
            <a:endParaRPr lang="en-US" altLang="ja-JP" sz="105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540000" indent="-171450">
              <a:lnSpc>
                <a:spcPts val="1000"/>
              </a:lnSpc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「黄」区分の国・地域からの入国者・帰国者で、ワクチンを３回接種していない者は、入国時に検疫で検査を実施し、原則７日間の自宅等待機が必要となること</a:t>
            </a:r>
            <a:endParaRPr lang="en-US" altLang="ja-JP" sz="105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540000" indent="-171450">
              <a:lnSpc>
                <a:spcPts val="1000"/>
              </a:lnSpc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「黄」区分の国・地域からの入国者・帰国者で、ワクチンを３回接種していることが確認できる証明書を保持している者は、入国時に検疫で検査を実施せず、入国後の自宅等待機を求めないこと</a:t>
            </a:r>
            <a:endParaRPr lang="en-US" altLang="ja-JP" sz="105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540000" indent="-171450">
              <a:lnSpc>
                <a:spcPts val="1000"/>
              </a:lnSpc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「青」区分の国・地域からの入国者・帰国者は、入国時に検疫で検査を実施せず、入国後の自宅等待機を求めないこと</a:t>
            </a:r>
            <a:endParaRPr lang="en-US" altLang="ja-JP" sz="10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216000" indent="-457200">
              <a:lnSpc>
                <a:spcPts val="1000"/>
              </a:lnSpc>
              <a:spcBef>
                <a:spcPts val="600"/>
              </a:spcBef>
            </a:pPr>
            <a: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	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（２）自宅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待機期間中に、入国後３日目に自主検査を受けることによって、待機期間が短縮される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こと。</a:t>
            </a:r>
            <a:endParaRPr lang="en-US" altLang="ja-JP" sz="105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216000" indent="-457200">
              <a:lnSpc>
                <a:spcPts val="1000"/>
              </a:lnSpc>
              <a:spcBef>
                <a:spcPts val="600"/>
              </a:spcBef>
            </a:pPr>
            <a: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	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（３）自宅等待機をする際に、入国時の検査から</a:t>
            </a:r>
            <a: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24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時間以内に自宅へ移動する場合に限り、公共交通機関の使用が可能であること。</a:t>
            </a:r>
            <a:endParaRPr lang="en-US" altLang="ja-JP" sz="10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216000" indent="-457200">
              <a:spcBef>
                <a:spcPts val="600"/>
              </a:spcBef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③ 誓約書の提出</a:t>
            </a:r>
            <a:r>
              <a:rPr lang="en-US" altLang="ja-JP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/>
            </a:r>
            <a:br>
              <a:rPr lang="en-US" altLang="ja-JP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</a:b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検疫所が確保する宿泊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施設での待機が必要な者及び自宅等待機が必要な者について、以下の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事項を誓約した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誓約書を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提出する必要があること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。</a:t>
            </a:r>
            <a:endParaRPr lang="en-US" altLang="ja-JP" sz="105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540000" indent="-171450">
              <a:lnSpc>
                <a:spcPts val="1000"/>
              </a:lnSpc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待機期間中は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自宅又は宿泊施設で待機すること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、公共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交通機関を使用しない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こと</a:t>
            </a:r>
            <a:endParaRPr lang="en-US" altLang="ja-JP" sz="105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540000" indent="-171450">
              <a:lnSpc>
                <a:spcPts val="1000"/>
              </a:lnSpc>
              <a:spcBef>
                <a:spcPts val="600"/>
              </a:spcBef>
              <a:buFont typeface="Arial" panose="020B0604020202020204" pitchFamily="34" charset="0"/>
              <a:buChar char="•"/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待機期間中は、入国者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健康確認センターに健康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状態の</a:t>
            </a: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報告を行う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こと等</a:t>
            </a:r>
            <a:endParaRPr lang="en-US" altLang="ja-JP" sz="10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216000" indent="-457200">
              <a:spcBef>
                <a:spcPts val="600"/>
              </a:spcBef>
            </a:pP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④ 指定アプリのインストール、スマートフォン所持等の確認</a:t>
            </a:r>
            <a: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/>
            </a:r>
            <a:b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</a:b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（１）自宅等待機が必要な者について、日本の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空港</a:t>
            </a:r>
            <a:r>
              <a:rPr lang="ja-JP" altLang="ja-JP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の制限エリア内において、ビデオ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通話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や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位置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情報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確認アプリ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等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のインストール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を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確認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するため、必要なアプリをあらかじめインストールしていただきたいこと</a:t>
            </a:r>
            <a:r>
              <a:rPr lang="en-US" altLang="ja-JP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/>
            </a:r>
            <a:br>
              <a:rPr lang="en-US" altLang="ja-JP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</a:br>
            <a:r>
              <a:rPr lang="ja-JP" altLang="en-US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（２）自宅等待機が必要な者について、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スマートフォン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を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所持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していない場合、又はアプリをインストールできないスマートフォンを所持している場合は、入国者・帰国者の負担により、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スマートフォン</a:t>
            </a:r>
            <a:r>
              <a:rPr lang="ja-JP" altLang="ja-JP" sz="105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を借り受けるよう</a:t>
            </a:r>
            <a:r>
              <a:rPr lang="ja-JP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求める</a:t>
            </a: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こと</a:t>
            </a:r>
            <a:endParaRPr lang="en-US" altLang="ja-JP" sz="12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216000" indent="-457200">
              <a:spcBef>
                <a:spcPts val="600"/>
              </a:spcBef>
            </a:pPr>
            <a:endParaRPr lang="en-US" altLang="ja-JP" sz="12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 marL="216000" indent="-457200">
              <a:spcBef>
                <a:spcPts val="600"/>
              </a:spcBef>
            </a:pPr>
            <a:r>
              <a:rPr lang="ja-JP" altLang="en-US" sz="12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２ 誓約書等</a:t>
            </a:r>
            <a:r>
              <a:rPr lang="ja-JP" altLang="ja-JP" sz="12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の配布</a:t>
            </a:r>
            <a: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/>
            </a:r>
            <a:br>
              <a:rPr lang="en-US" altLang="ja-JP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</a:br>
            <a:r>
              <a:rPr lang="ja-JP" altLang="en-US" sz="105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検疫所から要望があった場合には、機内で誓約書やそれに関連する書類を配布し、それらの書類を検疫官等に提出する必要があることを説明。</a:t>
            </a:r>
            <a:endParaRPr lang="en-US" altLang="ja-JP" sz="105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-183731" y="130775"/>
            <a:ext cx="632115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b="1" dirty="0"/>
              <a:t>日本への入国を伴う旅行を手配する旅行業者に対する依頼</a:t>
            </a:r>
            <a:r>
              <a:rPr lang="ja-JP" altLang="en-US" sz="1600" b="1" dirty="0" smtClean="0"/>
              <a:t>事項</a:t>
            </a:r>
            <a:endParaRPr lang="ja-JP" altLang="ja-JP" sz="1600" b="1" dirty="0"/>
          </a:p>
        </p:txBody>
      </p:sp>
      <p:grpSp>
        <p:nvGrpSpPr>
          <p:cNvPr id="13" name="グループ化 12"/>
          <p:cNvGrpSpPr/>
          <p:nvPr/>
        </p:nvGrpSpPr>
        <p:grpSpPr>
          <a:xfrm>
            <a:off x="5935603" y="350854"/>
            <a:ext cx="3988485" cy="307777"/>
            <a:chOff x="3009641" y="496292"/>
            <a:chExt cx="3005054" cy="307777"/>
          </a:xfrm>
        </p:grpSpPr>
        <p:sp>
          <p:nvSpPr>
            <p:cNvPr id="14" name="テキスト ボックス 13"/>
            <p:cNvSpPr txBox="1"/>
            <p:nvPr/>
          </p:nvSpPr>
          <p:spPr>
            <a:xfrm>
              <a:off x="3186028" y="496292"/>
              <a:ext cx="2828667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400" dirty="0" smtClean="0"/>
                <a:t>厚生労働省　医薬・生活衛生局　検疫所業務課</a:t>
              </a:r>
              <a:endParaRPr lang="ja-JP" altLang="ja-JP" sz="1400" dirty="0"/>
            </a:p>
          </p:txBody>
        </p:sp>
        <p:pic>
          <p:nvPicPr>
            <p:cNvPr id="15" name="図 23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3009641" y="505563"/>
              <a:ext cx="229738" cy="25845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sp>
        <p:nvSpPr>
          <p:cNvPr id="16" name="テキスト ボックス 15"/>
          <p:cNvSpPr txBox="1"/>
          <p:nvPr/>
        </p:nvSpPr>
        <p:spPr>
          <a:xfrm>
            <a:off x="8233427" y="116632"/>
            <a:ext cx="1672573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11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ＭＳ ゴシック" panose="020B0609070205080204" pitchFamily="49" charset="-128"/>
                <a:ea typeface="ＭＳ ゴシック" panose="020B0609070205080204" pitchFamily="49" charset="-128"/>
                <a:cs typeface="+mn-cs"/>
              </a:rPr>
              <a:t>(2022.5.31)</a:t>
            </a:r>
            <a:endParaRPr kumimoji="1" lang="ja-JP" altLang="en-US" sz="11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ＭＳ ゴシック" panose="020B0609070205080204" pitchFamily="49" charset="-128"/>
              <a:ea typeface="ＭＳ ゴシック" panose="020B0609070205080204" pitchFamily="49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525302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6461</TotalTime>
  <Words>798</Words>
  <Application>Microsoft Office PowerPoint</Application>
  <PresentationFormat>A4 210 x 297 mm</PresentationFormat>
  <Paragraphs>20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総（調）</dc:creator>
  <cp:lastModifiedBy>高橋 沙季</cp:lastModifiedBy>
  <cp:revision>735</cp:revision>
  <cp:lastPrinted>2022-05-31T01:57:18Z</cp:lastPrinted>
  <dcterms:created xsi:type="dcterms:W3CDTF">2013-08-01T08:48:29Z</dcterms:created>
  <dcterms:modified xsi:type="dcterms:W3CDTF">2022-05-31T12:11:06Z</dcterms:modified>
</cp:coreProperties>
</file>