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88" r:id="rId1"/>
  </p:sldMasterIdLst>
  <p:notesMasterIdLst>
    <p:notesMasterId r:id="rId3"/>
  </p:notesMasterIdLst>
  <p:sldIdLst>
    <p:sldId id="339" r:id="rId2"/>
  </p:sldIdLst>
  <p:sldSz cx="9906000" cy="6858000" type="A4"/>
  <p:notesSz cx="9939338" cy="68072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144">
          <p15:clr>
            <a:srgbClr val="A4A3A4"/>
          </p15:clr>
        </p15:guide>
        <p15:guide id="2" pos="313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56" autoAdjust="0"/>
    <p:restoredTop sz="94784" autoAdjust="0"/>
  </p:normalViewPr>
  <p:slideViewPr>
    <p:cSldViewPr>
      <p:cViewPr varScale="1">
        <p:scale>
          <a:sx n="65" d="100"/>
          <a:sy n="65" d="100"/>
        </p:scale>
        <p:origin x="1488" y="72"/>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0" d="100"/>
          <a:sy n="70" d="100"/>
        </p:scale>
        <p:origin x="-1782" y="-108"/>
      </p:cViewPr>
      <p:guideLst>
        <p:guide orient="horz" pos="2144"/>
        <p:guide pos="3130"/>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4"/>
            <a:ext cx="4306888" cy="339725"/>
          </a:xfrm>
          <a:prstGeom prst="rect">
            <a:avLst/>
          </a:prstGeom>
        </p:spPr>
        <p:txBody>
          <a:bodyPr vert="horz" lIns="91412" tIns="45706" rIns="91412" bIns="45706" rtlCol="0"/>
          <a:lstStyle>
            <a:lvl1pPr algn="l">
              <a:defRPr sz="1200"/>
            </a:lvl1pPr>
          </a:lstStyle>
          <a:p>
            <a:endParaRPr kumimoji="1" lang="ja-JP" altLang="en-US"/>
          </a:p>
        </p:txBody>
      </p:sp>
      <p:sp>
        <p:nvSpPr>
          <p:cNvPr id="3" name="日付プレースホルダー 2"/>
          <p:cNvSpPr>
            <a:spLocks noGrp="1"/>
          </p:cNvSpPr>
          <p:nvPr>
            <p:ph type="dt" idx="1"/>
          </p:nvPr>
        </p:nvSpPr>
        <p:spPr>
          <a:xfrm>
            <a:off x="5629277" y="4"/>
            <a:ext cx="4308475" cy="339725"/>
          </a:xfrm>
          <a:prstGeom prst="rect">
            <a:avLst/>
          </a:prstGeom>
        </p:spPr>
        <p:txBody>
          <a:bodyPr vert="horz" lIns="91412" tIns="45706" rIns="91412" bIns="45706" rtlCol="0"/>
          <a:lstStyle>
            <a:lvl1pPr algn="r">
              <a:defRPr sz="1200"/>
            </a:lvl1pPr>
          </a:lstStyle>
          <a:p>
            <a:fld id="{E73E723A-3AE3-41DD-AD3B-B9CF8F8E6F55}" type="datetimeFigureOut">
              <a:rPr kumimoji="1" lang="ja-JP" altLang="en-US" smtClean="0"/>
              <a:t>2022/9/8</a:t>
            </a:fld>
            <a:endParaRPr kumimoji="1" lang="ja-JP" altLang="en-US"/>
          </a:p>
        </p:txBody>
      </p:sp>
      <p:sp>
        <p:nvSpPr>
          <p:cNvPr id="4" name="スライド イメージ プレースホルダー 3"/>
          <p:cNvSpPr>
            <a:spLocks noGrp="1" noRot="1" noChangeAspect="1"/>
          </p:cNvSpPr>
          <p:nvPr>
            <p:ph type="sldImg" idx="2"/>
          </p:nvPr>
        </p:nvSpPr>
        <p:spPr>
          <a:xfrm>
            <a:off x="3128963" y="511175"/>
            <a:ext cx="3686175" cy="2552700"/>
          </a:xfrm>
          <a:prstGeom prst="rect">
            <a:avLst/>
          </a:prstGeom>
          <a:noFill/>
          <a:ln w="12700">
            <a:solidFill>
              <a:prstClr val="black"/>
            </a:solidFill>
          </a:ln>
        </p:spPr>
        <p:txBody>
          <a:bodyPr vert="horz" lIns="91412" tIns="45706" rIns="91412" bIns="45706" rtlCol="0" anchor="ctr"/>
          <a:lstStyle/>
          <a:p>
            <a:endParaRPr lang="ja-JP" altLang="en-US"/>
          </a:p>
        </p:txBody>
      </p:sp>
      <p:sp>
        <p:nvSpPr>
          <p:cNvPr id="5" name="ノート プレースホルダー 4"/>
          <p:cNvSpPr>
            <a:spLocks noGrp="1"/>
          </p:cNvSpPr>
          <p:nvPr>
            <p:ph type="body" sz="quarter" idx="3"/>
          </p:nvPr>
        </p:nvSpPr>
        <p:spPr>
          <a:xfrm>
            <a:off x="993775" y="3233742"/>
            <a:ext cx="7951788" cy="3062287"/>
          </a:xfrm>
          <a:prstGeom prst="rect">
            <a:avLst/>
          </a:prstGeom>
        </p:spPr>
        <p:txBody>
          <a:bodyPr vert="horz" lIns="91412" tIns="45706" rIns="91412" bIns="4570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6465891"/>
            <a:ext cx="4306888" cy="339725"/>
          </a:xfrm>
          <a:prstGeom prst="rect">
            <a:avLst/>
          </a:prstGeom>
        </p:spPr>
        <p:txBody>
          <a:bodyPr vert="horz" lIns="91412" tIns="45706" rIns="91412" bIns="4570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629277" y="6465891"/>
            <a:ext cx="4308475" cy="339725"/>
          </a:xfrm>
          <a:prstGeom prst="rect">
            <a:avLst/>
          </a:prstGeom>
        </p:spPr>
        <p:txBody>
          <a:bodyPr vert="horz" lIns="91412" tIns="45706" rIns="91412" bIns="45706" rtlCol="0" anchor="b"/>
          <a:lstStyle>
            <a:lvl1pPr algn="r">
              <a:defRPr sz="1200"/>
            </a:lvl1pPr>
          </a:lstStyle>
          <a:p>
            <a:fld id="{3C8174F4-F72B-4A81-B806-69DE49B9013B}" type="slidenum">
              <a:rPr kumimoji="1" lang="ja-JP" altLang="en-US" smtClean="0"/>
              <a:t>‹#›</a:t>
            </a:fld>
            <a:endParaRPr kumimoji="1" lang="ja-JP" altLang="en-US"/>
          </a:p>
        </p:txBody>
      </p:sp>
    </p:spTree>
    <p:extLst>
      <p:ext uri="{BB962C8B-B14F-4D97-AF65-F5344CB8AC3E}">
        <p14:creationId xmlns:p14="http://schemas.microsoft.com/office/powerpoint/2010/main" val="325600039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C8174F4-F72B-4A81-B806-69DE49B9013B}" type="slidenum">
              <a:rPr kumimoji="1" lang="ja-JP" altLang="en-US" smtClean="0"/>
              <a:t>1</a:t>
            </a:fld>
            <a:endParaRPr kumimoji="1" lang="ja-JP" altLang="en-US"/>
          </a:p>
        </p:txBody>
      </p:sp>
    </p:spTree>
    <p:extLst>
      <p:ext uri="{BB962C8B-B14F-4D97-AF65-F5344CB8AC3E}">
        <p14:creationId xmlns:p14="http://schemas.microsoft.com/office/powerpoint/2010/main" val="2613473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3"/>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2060990-9D0F-46B5-A761-9FC7399B7D7E}" type="slidenum">
              <a:rPr kumimoji="1" lang="ja-JP" altLang="en-US" smtClean="0"/>
              <a:t>‹#›</a:t>
            </a:fld>
            <a:endParaRPr kumimoji="1" lang="ja-JP" altLang="en-US"/>
          </a:p>
        </p:txBody>
      </p:sp>
    </p:spTree>
    <p:extLst>
      <p:ext uri="{BB962C8B-B14F-4D97-AF65-F5344CB8AC3E}">
        <p14:creationId xmlns:p14="http://schemas.microsoft.com/office/powerpoint/2010/main" val="30872060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2060990-9D0F-46B5-A761-9FC7399B7D7E}" type="slidenum">
              <a:rPr kumimoji="1" lang="ja-JP" altLang="en-US" smtClean="0"/>
              <a:t>‹#›</a:t>
            </a:fld>
            <a:endParaRPr kumimoji="1" lang="ja-JP" altLang="en-US"/>
          </a:p>
        </p:txBody>
      </p:sp>
    </p:spTree>
    <p:extLst>
      <p:ext uri="{BB962C8B-B14F-4D97-AF65-F5344CB8AC3E}">
        <p14:creationId xmlns:p14="http://schemas.microsoft.com/office/powerpoint/2010/main" val="3779219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780337" y="274640"/>
            <a:ext cx="2414588"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536579" y="274640"/>
            <a:ext cx="7078663"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2060990-9D0F-46B5-A761-9FC7399B7D7E}" type="slidenum">
              <a:rPr kumimoji="1" lang="ja-JP" altLang="en-US" smtClean="0"/>
              <a:t>‹#›</a:t>
            </a:fld>
            <a:endParaRPr kumimoji="1" lang="ja-JP" altLang="en-US"/>
          </a:p>
        </p:txBody>
      </p:sp>
    </p:spTree>
    <p:extLst>
      <p:ext uri="{BB962C8B-B14F-4D97-AF65-F5344CB8AC3E}">
        <p14:creationId xmlns:p14="http://schemas.microsoft.com/office/powerpoint/2010/main" val="7877483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495300" y="274639"/>
            <a:ext cx="8915400" cy="585152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F0471ED6-E253-4DF3-8E9C-F43DCE4120E9}" type="slidenum">
              <a:rPr lang="en-US" altLang="ja-JP"/>
              <a:pPr>
                <a:defRPr/>
              </a:pPr>
              <a:t>‹#›</a:t>
            </a:fld>
            <a:endParaRPr lang="en-US" altLang="ja-JP"/>
          </a:p>
        </p:txBody>
      </p:sp>
    </p:spTree>
    <p:extLst>
      <p:ext uri="{BB962C8B-B14F-4D97-AF65-F5344CB8AC3E}">
        <p14:creationId xmlns:p14="http://schemas.microsoft.com/office/powerpoint/2010/main" val="4061680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2060990-9D0F-46B5-A761-9FC7399B7D7E}" type="slidenum">
              <a:rPr kumimoji="1" lang="ja-JP" altLang="en-US" smtClean="0"/>
              <a:t>‹#›</a:t>
            </a:fld>
            <a:endParaRPr kumimoji="1" lang="ja-JP" altLang="en-US"/>
          </a:p>
        </p:txBody>
      </p:sp>
    </p:spTree>
    <p:extLst>
      <p:ext uri="{BB962C8B-B14F-4D97-AF65-F5344CB8AC3E}">
        <p14:creationId xmlns:p14="http://schemas.microsoft.com/office/powerpoint/2010/main" val="2906901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8"/>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6" y="2906714"/>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2060990-9D0F-46B5-A761-9FC7399B7D7E}" type="slidenum">
              <a:rPr kumimoji="1" lang="ja-JP" altLang="en-US" smtClean="0"/>
              <a:t>‹#›</a:t>
            </a:fld>
            <a:endParaRPr kumimoji="1" lang="ja-JP" altLang="en-US"/>
          </a:p>
        </p:txBody>
      </p:sp>
    </p:spTree>
    <p:extLst>
      <p:ext uri="{BB962C8B-B14F-4D97-AF65-F5344CB8AC3E}">
        <p14:creationId xmlns:p14="http://schemas.microsoft.com/office/powerpoint/2010/main" val="1012891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536576" y="1600205"/>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448301" y="1600205"/>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2060990-9D0F-46B5-A761-9FC7399B7D7E}" type="slidenum">
              <a:rPr kumimoji="1" lang="ja-JP" altLang="en-US" smtClean="0"/>
              <a:t>‹#›</a:t>
            </a:fld>
            <a:endParaRPr kumimoji="1" lang="ja-JP" altLang="en-US"/>
          </a:p>
        </p:txBody>
      </p:sp>
    </p:spTree>
    <p:extLst>
      <p:ext uri="{BB962C8B-B14F-4D97-AF65-F5344CB8AC3E}">
        <p14:creationId xmlns:p14="http://schemas.microsoft.com/office/powerpoint/2010/main" val="69380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1"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1"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4" y="1535113"/>
            <a:ext cx="437859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4" y="2174875"/>
            <a:ext cx="437859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2060990-9D0F-46B5-A761-9FC7399B7D7E}" type="slidenum">
              <a:rPr kumimoji="1" lang="ja-JP" altLang="en-US" smtClean="0"/>
              <a:t>‹#›</a:t>
            </a:fld>
            <a:endParaRPr kumimoji="1" lang="ja-JP" altLang="en-US"/>
          </a:p>
        </p:txBody>
      </p:sp>
    </p:spTree>
    <p:extLst>
      <p:ext uri="{BB962C8B-B14F-4D97-AF65-F5344CB8AC3E}">
        <p14:creationId xmlns:p14="http://schemas.microsoft.com/office/powerpoint/2010/main" val="4287131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2060990-9D0F-46B5-A761-9FC7399B7D7E}" type="slidenum">
              <a:rPr kumimoji="1" lang="ja-JP" altLang="en-US" smtClean="0"/>
              <a:t>‹#›</a:t>
            </a:fld>
            <a:endParaRPr kumimoji="1" lang="ja-JP" altLang="en-US"/>
          </a:p>
        </p:txBody>
      </p:sp>
    </p:spTree>
    <p:extLst>
      <p:ext uri="{BB962C8B-B14F-4D97-AF65-F5344CB8AC3E}">
        <p14:creationId xmlns:p14="http://schemas.microsoft.com/office/powerpoint/2010/main" val="409747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2060990-9D0F-46B5-A761-9FC7399B7D7E}" type="slidenum">
              <a:rPr kumimoji="1" lang="ja-JP" altLang="en-US" smtClean="0"/>
              <a:t>‹#›</a:t>
            </a:fld>
            <a:endParaRPr kumimoji="1" lang="ja-JP" altLang="en-US"/>
          </a:p>
        </p:txBody>
      </p:sp>
    </p:spTree>
    <p:extLst>
      <p:ext uri="{BB962C8B-B14F-4D97-AF65-F5344CB8AC3E}">
        <p14:creationId xmlns:p14="http://schemas.microsoft.com/office/powerpoint/2010/main" val="3198627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1"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3" y="273053"/>
            <a:ext cx="553772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1"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2060990-9D0F-46B5-A761-9FC7399B7D7E}" type="slidenum">
              <a:rPr kumimoji="1" lang="ja-JP" altLang="en-US" smtClean="0"/>
              <a:t>‹#›</a:t>
            </a:fld>
            <a:endParaRPr kumimoji="1" lang="ja-JP" altLang="en-US"/>
          </a:p>
        </p:txBody>
      </p:sp>
    </p:spTree>
    <p:extLst>
      <p:ext uri="{BB962C8B-B14F-4D97-AF65-F5344CB8AC3E}">
        <p14:creationId xmlns:p14="http://schemas.microsoft.com/office/powerpoint/2010/main" val="3264238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2060990-9D0F-46B5-A761-9FC7399B7D7E}" type="slidenum">
              <a:rPr kumimoji="1" lang="ja-JP" altLang="en-US" smtClean="0"/>
              <a:t>‹#›</a:t>
            </a:fld>
            <a:endParaRPr kumimoji="1" lang="ja-JP" altLang="en-US"/>
          </a:p>
        </p:txBody>
      </p:sp>
    </p:spTree>
    <p:extLst>
      <p:ext uri="{BB962C8B-B14F-4D97-AF65-F5344CB8AC3E}">
        <p14:creationId xmlns:p14="http://schemas.microsoft.com/office/powerpoint/2010/main" val="1870266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5"/>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8"/>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384550" y="6356358"/>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58"/>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060990-9D0F-46B5-A761-9FC7399B7D7E}" type="slidenum">
              <a:rPr kumimoji="1" lang="ja-JP" altLang="en-US" smtClean="0"/>
              <a:t>‹#›</a:t>
            </a:fld>
            <a:endParaRPr kumimoji="1" lang="ja-JP" altLang="en-US"/>
          </a:p>
        </p:txBody>
      </p:sp>
    </p:spTree>
    <p:extLst>
      <p:ext uri="{BB962C8B-B14F-4D97-AF65-F5344CB8AC3E}">
        <p14:creationId xmlns:p14="http://schemas.microsoft.com/office/powerpoint/2010/main" val="2452442484"/>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 id="2147483900" r:id="rId12"/>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8087" y="605775"/>
            <a:ext cx="9906000" cy="5757987"/>
          </a:xfrm>
          <a:prstGeom prst="rect">
            <a:avLst/>
          </a:prstGeom>
          <a:noFill/>
        </p:spPr>
        <p:txBody>
          <a:bodyPr wrap="square" rtlCol="0">
            <a:spAutoFit/>
          </a:bodyPr>
          <a:lstStyle/>
          <a:p>
            <a:pPr marL="216000" indent="-457200">
              <a:spcBef>
                <a:spcPts val="600"/>
              </a:spcBef>
            </a:pPr>
            <a:r>
              <a:rPr lang="ja-JP" altLang="en-US" sz="1200" dirty="0">
                <a:latin typeface="ＭＳ ゴシック" panose="020B0609070205080204" pitchFamily="49" charset="-128"/>
                <a:ea typeface="ＭＳ ゴシック" panose="020B0609070205080204" pitchFamily="49" charset="-128"/>
              </a:rPr>
              <a:t>１契約締結時の案内</a:t>
            </a:r>
            <a:r>
              <a:rPr lang="en-US" altLang="ja-JP" sz="1050" dirty="0" smtClean="0">
                <a:latin typeface="ＭＳ ゴシック" panose="020B0609070205080204" pitchFamily="49" charset="-128"/>
                <a:ea typeface="ＭＳ ゴシック" panose="020B0609070205080204" pitchFamily="49" charset="-128"/>
              </a:rPr>
              <a:t/>
            </a:r>
            <a:br>
              <a:rPr lang="en-US" altLang="ja-JP" sz="1050" dirty="0" smtClean="0">
                <a:latin typeface="ＭＳ ゴシック" panose="020B0609070205080204" pitchFamily="49" charset="-128"/>
                <a:ea typeface="ＭＳ ゴシック" panose="020B0609070205080204" pitchFamily="49" charset="-128"/>
              </a:rPr>
            </a:br>
            <a:r>
              <a:rPr lang="ja-JP" altLang="en-US" sz="1050" dirty="0" smtClean="0">
                <a:latin typeface="ＭＳ ゴシック" panose="020B0609070205080204" pitchFamily="49" charset="-128"/>
                <a:ea typeface="ＭＳ ゴシック" panose="020B0609070205080204" pitchFamily="49" charset="-128"/>
              </a:rPr>
              <a:t>　日本への入国・帰国（以下、「入国」という。）に当たって、以下の事項について、別添２～５を活用して説明。</a:t>
            </a:r>
            <a:endParaRPr lang="en-US" altLang="ja-JP" sz="1050" dirty="0">
              <a:latin typeface="ＭＳ ゴシック" panose="020B0609070205080204" pitchFamily="49" charset="-128"/>
              <a:ea typeface="ＭＳ ゴシック" panose="020B0609070205080204" pitchFamily="49" charset="-128"/>
            </a:endParaRPr>
          </a:p>
          <a:p>
            <a:pPr marL="216000" indent="-457200">
              <a:spcBef>
                <a:spcPts val="600"/>
              </a:spcBef>
            </a:pPr>
            <a:r>
              <a:rPr lang="ja-JP" altLang="en-US" sz="1050" dirty="0" smtClean="0">
                <a:latin typeface="ＭＳ ゴシック" panose="020B0609070205080204" pitchFamily="49" charset="-128"/>
                <a:ea typeface="ＭＳ ゴシック" panose="020B0609070205080204" pitchFamily="49" charset="-128"/>
              </a:rPr>
              <a:t>① 検査証明書の提示</a:t>
            </a:r>
            <a:r>
              <a:rPr lang="en-US" altLang="ja-JP" sz="1050" dirty="0" smtClean="0">
                <a:latin typeface="ＭＳ ゴシック" panose="020B0609070205080204" pitchFamily="49" charset="-128"/>
                <a:ea typeface="ＭＳ ゴシック" panose="020B0609070205080204" pitchFamily="49" charset="-128"/>
              </a:rPr>
              <a:t/>
            </a:r>
            <a:br>
              <a:rPr lang="en-US" altLang="ja-JP" sz="1050" dirty="0" smtClean="0">
                <a:latin typeface="ＭＳ ゴシック" panose="020B0609070205080204" pitchFamily="49" charset="-128"/>
                <a:ea typeface="ＭＳ ゴシック" panose="020B0609070205080204" pitchFamily="49" charset="-128"/>
              </a:rPr>
            </a:br>
            <a:r>
              <a:rPr lang="ja-JP" altLang="en-US" sz="1050" dirty="0" smtClean="0">
                <a:latin typeface="ＭＳ ゴシック" panose="020B0609070205080204" pitchFamily="49" charset="-128"/>
                <a:ea typeface="ＭＳ ゴシック" panose="020B0609070205080204" pitchFamily="49" charset="-128"/>
              </a:rPr>
              <a:t>　</a:t>
            </a:r>
            <a:r>
              <a:rPr lang="ja-JP" altLang="en-US" sz="1050" u="sng" dirty="0" smtClean="0">
                <a:latin typeface="ＭＳ ゴシック" panose="020B0609070205080204" pitchFamily="49" charset="-128"/>
                <a:ea typeface="ＭＳ ゴシック" panose="020B0609070205080204" pitchFamily="49" charset="-128"/>
              </a:rPr>
              <a:t>すべての入国者・帰国者</a:t>
            </a:r>
            <a:r>
              <a:rPr lang="ja-JP" altLang="en-US" sz="1050" dirty="0" smtClean="0">
                <a:latin typeface="ＭＳ ゴシック" panose="020B0609070205080204" pitchFamily="49" charset="-128"/>
                <a:ea typeface="ＭＳ ゴシック" panose="020B0609070205080204" pitchFamily="49" charset="-128"/>
              </a:rPr>
              <a:t>について、有効なワクチン接種証明書又は出発前</a:t>
            </a:r>
            <a:r>
              <a:rPr lang="en-US" altLang="ja-JP" sz="1050" dirty="0" smtClean="0">
                <a:latin typeface="ＭＳ ゴシック" panose="020B0609070205080204" pitchFamily="49" charset="-128"/>
                <a:ea typeface="ＭＳ ゴシック" panose="020B0609070205080204" pitchFamily="49" charset="-128"/>
              </a:rPr>
              <a:t>72</a:t>
            </a:r>
            <a:r>
              <a:rPr lang="ja-JP" altLang="en-US" sz="1050" dirty="0" smtClean="0">
                <a:latin typeface="ＭＳ ゴシック" panose="020B0609070205080204" pitchFamily="49" charset="-128"/>
                <a:ea typeface="ＭＳ ゴシック" panose="020B0609070205080204" pitchFamily="49" charset="-128"/>
              </a:rPr>
              <a:t>時間以内に取得した検査証明書を入国時に提示する必要があること。</a:t>
            </a:r>
            <a:endParaRPr lang="en-US" altLang="ja-JP" sz="1050" dirty="0" smtClean="0">
              <a:latin typeface="ＭＳ ゴシック" panose="020B0609070205080204" pitchFamily="49" charset="-128"/>
              <a:ea typeface="ＭＳ ゴシック" panose="020B0609070205080204" pitchFamily="49" charset="-128"/>
            </a:endParaRPr>
          </a:p>
          <a:p>
            <a:pPr marL="216000" indent="-457200">
              <a:lnSpc>
                <a:spcPts val="1000"/>
              </a:lnSpc>
              <a:spcBef>
                <a:spcPts val="600"/>
              </a:spcBef>
            </a:pPr>
            <a:r>
              <a:rPr lang="ja-JP" altLang="en-US" sz="1050" dirty="0" smtClean="0">
                <a:latin typeface="ＭＳ ゴシック" panose="020B0609070205080204" pitchFamily="49" charset="-128"/>
                <a:ea typeface="ＭＳ ゴシック" panose="020B0609070205080204" pitchFamily="49" charset="-128"/>
              </a:rPr>
              <a:t>② 入国時の検査及び入国後の自宅等待機</a:t>
            </a:r>
            <a:r>
              <a:rPr lang="en-US" altLang="ja-JP" sz="1050" dirty="0" smtClean="0">
                <a:latin typeface="ＭＳ ゴシック" panose="020B0609070205080204" pitchFamily="49" charset="-128"/>
                <a:ea typeface="ＭＳ ゴシック" panose="020B0609070205080204" pitchFamily="49" charset="-128"/>
              </a:rPr>
              <a:t/>
            </a:r>
            <a:br>
              <a:rPr lang="en-US" altLang="ja-JP" sz="1050" dirty="0" smtClean="0">
                <a:latin typeface="ＭＳ ゴシック" panose="020B0609070205080204" pitchFamily="49" charset="-128"/>
                <a:ea typeface="ＭＳ ゴシック" panose="020B0609070205080204" pitchFamily="49" charset="-128"/>
              </a:rPr>
            </a:br>
            <a:r>
              <a:rPr lang="ja-JP" altLang="en-US" sz="1050" dirty="0" smtClean="0">
                <a:latin typeface="ＭＳ ゴシック" panose="020B0609070205080204" pitchFamily="49" charset="-128"/>
                <a:ea typeface="ＭＳ ゴシック" panose="020B0609070205080204" pitchFamily="49" charset="-128"/>
              </a:rPr>
              <a:t>（１）令和４年９月７日（午前０時）より、水際対策強化に係る新たな措置（</a:t>
            </a:r>
            <a:r>
              <a:rPr lang="en-US" altLang="ja-JP" sz="1050" dirty="0" smtClean="0">
                <a:latin typeface="ＭＳ ゴシック" panose="020B0609070205080204" pitchFamily="49" charset="-128"/>
                <a:ea typeface="ＭＳ ゴシック" panose="020B0609070205080204" pitchFamily="49" charset="-128"/>
              </a:rPr>
              <a:t>28</a:t>
            </a:r>
            <a:r>
              <a:rPr lang="ja-JP" altLang="en-US" sz="1050" dirty="0" smtClean="0">
                <a:latin typeface="ＭＳ ゴシック" panose="020B0609070205080204" pitchFamily="49" charset="-128"/>
                <a:ea typeface="ＭＳ ゴシック" panose="020B0609070205080204" pitchFamily="49" charset="-128"/>
              </a:rPr>
              <a:t>）における「赤」・「黄」・「青」の区分の国・地域（以下それぞれ「「～」　　区分の国・地域」）からの入国者・帰国者に対して、区分に応じて以下のとおりの対応となること。</a:t>
            </a:r>
            <a:endParaRPr lang="en-US" altLang="ja-JP" sz="1050" dirty="0" smtClean="0">
              <a:latin typeface="ＭＳ ゴシック" panose="020B0609070205080204" pitchFamily="49" charset="-128"/>
              <a:ea typeface="ＭＳ ゴシック" panose="020B0609070205080204" pitchFamily="49" charset="-128"/>
            </a:endParaRPr>
          </a:p>
          <a:p>
            <a:pPr marL="540000" indent="-171450">
              <a:lnSpc>
                <a:spcPts val="1000"/>
              </a:lnSpc>
              <a:spcBef>
                <a:spcPts val="600"/>
              </a:spcBef>
              <a:buFont typeface="Arial" panose="020B0604020202020204" pitchFamily="34" charset="0"/>
              <a:buChar char="•"/>
            </a:pPr>
            <a:r>
              <a:rPr lang="ja-JP" altLang="en-US" sz="1050" dirty="0">
                <a:latin typeface="ＭＳ ゴシック" panose="020B0609070205080204" pitchFamily="49" charset="-128"/>
                <a:ea typeface="ＭＳ ゴシック" panose="020B0609070205080204" pitchFamily="49" charset="-128"/>
              </a:rPr>
              <a:t>「赤」区分の国・地域からの入国者・帰国者で</a:t>
            </a:r>
            <a:r>
              <a:rPr lang="ja-JP" altLang="en-US" sz="1050" dirty="0" smtClean="0">
                <a:latin typeface="ＭＳ ゴシック" panose="020B0609070205080204" pitchFamily="49" charset="-128"/>
                <a:ea typeface="ＭＳ ゴシック" panose="020B0609070205080204" pitchFamily="49" charset="-128"/>
              </a:rPr>
              <a:t>、</a:t>
            </a:r>
            <a:r>
              <a:rPr lang="ja-JP" altLang="en-US" sz="1050" dirty="0">
                <a:latin typeface="ＭＳ ゴシック" panose="020B0609070205080204" pitchFamily="49" charset="-128"/>
                <a:ea typeface="ＭＳ ゴシック" panose="020B0609070205080204" pitchFamily="49" charset="-128"/>
              </a:rPr>
              <a:t>有効なワクチン接種</a:t>
            </a:r>
            <a:r>
              <a:rPr lang="ja-JP" altLang="en-US" sz="1050" dirty="0" smtClean="0">
                <a:latin typeface="ＭＳ ゴシック" panose="020B0609070205080204" pitchFamily="49" charset="-128"/>
                <a:ea typeface="ＭＳ ゴシック" panose="020B0609070205080204" pitchFamily="49" charset="-128"/>
              </a:rPr>
              <a:t>証明書を保持していない者は、</a:t>
            </a:r>
            <a:r>
              <a:rPr lang="ja-JP" altLang="en-US" sz="1050" dirty="0">
                <a:latin typeface="ＭＳ ゴシック" panose="020B0609070205080204" pitchFamily="49" charset="-128"/>
                <a:ea typeface="ＭＳ ゴシック" panose="020B0609070205080204" pitchFamily="49" charset="-128"/>
              </a:rPr>
              <a:t>入国時に検疫で検査を実施し</a:t>
            </a:r>
            <a:r>
              <a:rPr lang="ja-JP" altLang="en-US" sz="1050" dirty="0" smtClean="0">
                <a:latin typeface="ＭＳ ゴシック" panose="020B0609070205080204" pitchFamily="49" charset="-128"/>
                <a:ea typeface="ＭＳ ゴシック" panose="020B0609070205080204" pitchFamily="49" charset="-128"/>
              </a:rPr>
              <a:t>、検疫所</a:t>
            </a:r>
            <a:r>
              <a:rPr lang="ja-JP" altLang="en-US" sz="1050" dirty="0">
                <a:latin typeface="ＭＳ ゴシック" panose="020B0609070205080204" pitchFamily="49" charset="-128"/>
                <a:ea typeface="ＭＳ ゴシック" panose="020B0609070205080204" pitchFamily="49" charset="-128"/>
              </a:rPr>
              <a:t>が確保する宿泊施設において３日間待機し、待機期間中における３日目に再度検査を受ける必要があること。検査で陰性と判定された場合には宿泊施設を退所し、退所をもって入国後の待機期間が終了する</a:t>
            </a:r>
            <a:r>
              <a:rPr lang="ja-JP" altLang="en-US" sz="1050" dirty="0" smtClean="0">
                <a:latin typeface="ＭＳ ゴシック" panose="020B0609070205080204" pitchFamily="49" charset="-128"/>
                <a:ea typeface="ＭＳ ゴシック" panose="020B0609070205080204" pitchFamily="49" charset="-128"/>
              </a:rPr>
              <a:t>こと</a:t>
            </a:r>
            <a:endParaRPr lang="en-US" altLang="ja-JP" sz="1050" dirty="0" smtClean="0">
              <a:latin typeface="ＭＳ ゴシック" panose="020B0609070205080204" pitchFamily="49" charset="-128"/>
              <a:ea typeface="ＭＳ ゴシック" panose="020B0609070205080204" pitchFamily="49" charset="-128"/>
            </a:endParaRPr>
          </a:p>
          <a:p>
            <a:pPr marL="540000" indent="-171450">
              <a:lnSpc>
                <a:spcPts val="1000"/>
              </a:lnSpc>
              <a:spcBef>
                <a:spcPts val="600"/>
              </a:spcBef>
              <a:buFont typeface="Arial" panose="020B0604020202020204" pitchFamily="34" charset="0"/>
              <a:buChar char="•"/>
            </a:pPr>
            <a:r>
              <a:rPr lang="ja-JP" altLang="en-US" sz="1050" dirty="0" smtClean="0">
                <a:latin typeface="ＭＳ ゴシック" panose="020B0609070205080204" pitchFamily="49" charset="-128"/>
                <a:ea typeface="ＭＳ ゴシック" panose="020B0609070205080204" pitchFamily="49" charset="-128"/>
              </a:rPr>
              <a:t>「赤」区分の国・地域からの入国者・帰国者で、</a:t>
            </a:r>
            <a:r>
              <a:rPr lang="ja-JP" altLang="en-US" sz="1050" dirty="0">
                <a:latin typeface="ＭＳ ゴシック" panose="020B0609070205080204" pitchFamily="49" charset="-128"/>
                <a:ea typeface="ＭＳ ゴシック" panose="020B0609070205080204" pitchFamily="49" charset="-128"/>
              </a:rPr>
              <a:t>有効なワクチン接種</a:t>
            </a:r>
            <a:r>
              <a:rPr lang="ja-JP" altLang="en-US" sz="1050" dirty="0" smtClean="0">
                <a:latin typeface="ＭＳ ゴシック" panose="020B0609070205080204" pitchFamily="49" charset="-128"/>
                <a:ea typeface="ＭＳ ゴシック" panose="020B0609070205080204" pitchFamily="49" charset="-128"/>
              </a:rPr>
              <a:t>証明書を保持している者は、入国時に検疫で検査を実施し、原則５日間の自宅等待機が必要となること</a:t>
            </a:r>
            <a:endParaRPr lang="en-US" altLang="ja-JP" sz="1050" dirty="0" smtClean="0">
              <a:latin typeface="ＭＳ ゴシック" panose="020B0609070205080204" pitchFamily="49" charset="-128"/>
              <a:ea typeface="ＭＳ ゴシック" panose="020B0609070205080204" pitchFamily="49" charset="-128"/>
            </a:endParaRPr>
          </a:p>
          <a:p>
            <a:pPr marL="540000" indent="-171450">
              <a:lnSpc>
                <a:spcPts val="1000"/>
              </a:lnSpc>
              <a:spcBef>
                <a:spcPts val="600"/>
              </a:spcBef>
              <a:buFont typeface="Arial" panose="020B0604020202020204" pitchFamily="34" charset="0"/>
              <a:buChar char="•"/>
            </a:pPr>
            <a:r>
              <a:rPr lang="ja-JP" altLang="en-US" sz="1050" dirty="0" smtClean="0">
                <a:latin typeface="ＭＳ ゴシック" panose="020B0609070205080204" pitchFamily="49" charset="-128"/>
                <a:ea typeface="ＭＳ ゴシック" panose="020B0609070205080204" pitchFamily="49" charset="-128"/>
              </a:rPr>
              <a:t>「黄」区分の国・地域からの入国者・帰国者で、</a:t>
            </a:r>
            <a:r>
              <a:rPr lang="ja-JP" altLang="en-US" sz="1050" dirty="0">
                <a:latin typeface="ＭＳ ゴシック" panose="020B0609070205080204" pitchFamily="49" charset="-128"/>
                <a:ea typeface="ＭＳ ゴシック" panose="020B0609070205080204" pitchFamily="49" charset="-128"/>
              </a:rPr>
              <a:t>有効なワクチン接種</a:t>
            </a:r>
            <a:r>
              <a:rPr lang="ja-JP" altLang="en-US" sz="1050" dirty="0" smtClean="0">
                <a:latin typeface="ＭＳ ゴシック" panose="020B0609070205080204" pitchFamily="49" charset="-128"/>
                <a:ea typeface="ＭＳ ゴシック" panose="020B0609070205080204" pitchFamily="49" charset="-128"/>
              </a:rPr>
              <a:t>証明書を保持していない者は、入国時に検疫で検査を実施し、原則５日間の自宅等待機が必要となること</a:t>
            </a:r>
            <a:endParaRPr lang="en-US" altLang="ja-JP" sz="1050" dirty="0" smtClean="0">
              <a:latin typeface="ＭＳ ゴシック" panose="020B0609070205080204" pitchFamily="49" charset="-128"/>
              <a:ea typeface="ＭＳ ゴシック" panose="020B0609070205080204" pitchFamily="49" charset="-128"/>
            </a:endParaRPr>
          </a:p>
          <a:p>
            <a:pPr marL="540000" indent="-171450">
              <a:lnSpc>
                <a:spcPts val="1000"/>
              </a:lnSpc>
              <a:spcBef>
                <a:spcPts val="600"/>
              </a:spcBef>
              <a:buFont typeface="Arial" panose="020B0604020202020204" pitchFamily="34" charset="0"/>
              <a:buChar char="•"/>
            </a:pPr>
            <a:r>
              <a:rPr lang="ja-JP" altLang="en-US" sz="1050" dirty="0" smtClean="0">
                <a:latin typeface="ＭＳ ゴシック" panose="020B0609070205080204" pitchFamily="49" charset="-128"/>
                <a:ea typeface="ＭＳ ゴシック" panose="020B0609070205080204" pitchFamily="49" charset="-128"/>
              </a:rPr>
              <a:t>「黄」区分の国・地域からの入国者・帰国者で、</a:t>
            </a:r>
            <a:r>
              <a:rPr lang="ja-JP" altLang="en-US" sz="1050" dirty="0">
                <a:latin typeface="ＭＳ ゴシック" panose="020B0609070205080204" pitchFamily="49" charset="-128"/>
                <a:ea typeface="ＭＳ ゴシック" panose="020B0609070205080204" pitchFamily="49" charset="-128"/>
              </a:rPr>
              <a:t>有効なワクチン接種</a:t>
            </a:r>
            <a:r>
              <a:rPr lang="ja-JP" altLang="en-US" sz="1050" dirty="0" smtClean="0">
                <a:latin typeface="ＭＳ ゴシック" panose="020B0609070205080204" pitchFamily="49" charset="-128"/>
                <a:ea typeface="ＭＳ ゴシック" panose="020B0609070205080204" pitchFamily="49" charset="-128"/>
              </a:rPr>
              <a:t>証明書を保持している者は、入国時に検疫で検査を実施せず、入国後の自宅等待機を求めないこと</a:t>
            </a:r>
            <a:endParaRPr lang="en-US" altLang="ja-JP" sz="1050" dirty="0" smtClean="0">
              <a:latin typeface="ＭＳ ゴシック" panose="020B0609070205080204" pitchFamily="49" charset="-128"/>
              <a:ea typeface="ＭＳ ゴシック" panose="020B0609070205080204" pitchFamily="49" charset="-128"/>
            </a:endParaRPr>
          </a:p>
          <a:p>
            <a:pPr marL="540000" indent="-171450">
              <a:lnSpc>
                <a:spcPts val="1000"/>
              </a:lnSpc>
              <a:spcBef>
                <a:spcPts val="600"/>
              </a:spcBef>
              <a:buFont typeface="Arial" panose="020B0604020202020204" pitchFamily="34" charset="0"/>
              <a:buChar char="•"/>
            </a:pPr>
            <a:r>
              <a:rPr lang="ja-JP" altLang="en-US" sz="1050" dirty="0" smtClean="0">
                <a:latin typeface="ＭＳ ゴシック" panose="020B0609070205080204" pitchFamily="49" charset="-128"/>
                <a:ea typeface="ＭＳ ゴシック" panose="020B0609070205080204" pitchFamily="49" charset="-128"/>
              </a:rPr>
              <a:t>「青」区分の国・地域からの入国者・帰国者は、入国時に検疫で検査を実施せず、入国後の自宅等待機を求めないこと</a:t>
            </a:r>
            <a:endParaRPr lang="en-US" altLang="ja-JP" sz="1050" dirty="0">
              <a:latin typeface="ＭＳ ゴシック" panose="020B0609070205080204" pitchFamily="49" charset="-128"/>
              <a:ea typeface="ＭＳ ゴシック" panose="020B0609070205080204" pitchFamily="49" charset="-128"/>
            </a:endParaRPr>
          </a:p>
          <a:p>
            <a:pPr marL="216000" indent="-457200">
              <a:lnSpc>
                <a:spcPts val="1000"/>
              </a:lnSpc>
              <a:spcBef>
                <a:spcPts val="600"/>
              </a:spcBef>
            </a:pPr>
            <a:r>
              <a:rPr lang="en-US" altLang="ja-JP" sz="1050" dirty="0" smtClean="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（２）自宅等待機期</a:t>
            </a:r>
            <a:r>
              <a:rPr lang="ja-JP" altLang="en-US" sz="1050" dirty="0">
                <a:latin typeface="ＭＳ ゴシック" panose="020B0609070205080204" pitchFamily="49" charset="-128"/>
                <a:ea typeface="ＭＳ ゴシック" panose="020B0609070205080204" pitchFamily="49" charset="-128"/>
              </a:rPr>
              <a:t>間中に、入国後３日目に自主検査を受けることによって、待機期間が短縮される</a:t>
            </a:r>
            <a:r>
              <a:rPr lang="ja-JP" altLang="en-US" sz="1050" dirty="0" smtClean="0">
                <a:latin typeface="ＭＳ ゴシック" panose="020B0609070205080204" pitchFamily="49" charset="-128"/>
                <a:ea typeface="ＭＳ ゴシック" panose="020B0609070205080204" pitchFamily="49" charset="-128"/>
              </a:rPr>
              <a:t>こと。</a:t>
            </a:r>
            <a:endParaRPr lang="en-US" altLang="ja-JP" sz="1050" dirty="0" smtClean="0">
              <a:latin typeface="ＭＳ ゴシック" panose="020B0609070205080204" pitchFamily="49" charset="-128"/>
              <a:ea typeface="ＭＳ ゴシック" panose="020B0609070205080204" pitchFamily="49" charset="-128"/>
            </a:endParaRPr>
          </a:p>
          <a:p>
            <a:pPr marL="216000" indent="-457200">
              <a:lnSpc>
                <a:spcPts val="1000"/>
              </a:lnSpc>
              <a:spcBef>
                <a:spcPts val="600"/>
              </a:spcBef>
            </a:pPr>
            <a:r>
              <a:rPr lang="en-US" altLang="ja-JP" sz="1050" dirty="0" smtClean="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（３）自宅等待機をする際に、入国時の検査から</a:t>
            </a:r>
            <a:r>
              <a:rPr lang="en-US" altLang="ja-JP" sz="1050" dirty="0" smtClean="0">
                <a:latin typeface="ＭＳ ゴシック" panose="020B0609070205080204" pitchFamily="49" charset="-128"/>
                <a:ea typeface="ＭＳ ゴシック" panose="020B0609070205080204" pitchFamily="49" charset="-128"/>
              </a:rPr>
              <a:t>24</a:t>
            </a:r>
            <a:r>
              <a:rPr lang="ja-JP" altLang="en-US" sz="1050" dirty="0" smtClean="0">
                <a:latin typeface="ＭＳ ゴシック" panose="020B0609070205080204" pitchFamily="49" charset="-128"/>
                <a:ea typeface="ＭＳ ゴシック" panose="020B0609070205080204" pitchFamily="49" charset="-128"/>
              </a:rPr>
              <a:t>時間以内に自宅へ移動する場合に限り、公共交通機関の使用が可能であること。</a:t>
            </a:r>
            <a:endParaRPr lang="en-US" altLang="ja-JP" sz="1050" dirty="0" smtClean="0">
              <a:latin typeface="ＭＳ ゴシック" panose="020B0609070205080204" pitchFamily="49" charset="-128"/>
              <a:ea typeface="ＭＳ ゴシック" panose="020B0609070205080204" pitchFamily="49" charset="-128"/>
            </a:endParaRPr>
          </a:p>
          <a:p>
            <a:pPr marL="216000" indent="-457200">
              <a:spcBef>
                <a:spcPts val="600"/>
              </a:spcBef>
            </a:pPr>
            <a:r>
              <a:rPr lang="ja-JP" altLang="en-US" sz="1050" dirty="0" smtClean="0">
                <a:latin typeface="ＭＳ ゴシック" panose="020B0609070205080204" pitchFamily="49" charset="-128"/>
                <a:ea typeface="ＭＳ ゴシック" panose="020B0609070205080204" pitchFamily="49" charset="-128"/>
              </a:rPr>
              <a:t>③ 誓約書の提出</a:t>
            </a:r>
            <a:r>
              <a:rPr lang="en-US" altLang="ja-JP" sz="1050" dirty="0" smtClean="0">
                <a:latin typeface="ＭＳ ゴシック" panose="020B0609070205080204" pitchFamily="49" charset="-128"/>
                <a:ea typeface="ＭＳ ゴシック" panose="020B0609070205080204" pitchFamily="49" charset="-128"/>
              </a:rPr>
              <a:t/>
            </a:r>
            <a:br>
              <a:rPr lang="en-US" altLang="ja-JP" sz="1050" dirty="0" smtClean="0">
                <a:latin typeface="ＭＳ ゴシック" panose="020B0609070205080204" pitchFamily="49" charset="-128"/>
                <a:ea typeface="ＭＳ ゴシック" panose="020B0609070205080204" pitchFamily="49" charset="-128"/>
              </a:rPr>
            </a:br>
            <a:r>
              <a:rPr lang="ja-JP" altLang="en-US" sz="1050" dirty="0" smtClean="0">
                <a:latin typeface="ＭＳ ゴシック" panose="020B0609070205080204" pitchFamily="49" charset="-128"/>
                <a:ea typeface="ＭＳ ゴシック" panose="020B0609070205080204" pitchFamily="49" charset="-128"/>
              </a:rPr>
              <a:t>　検疫所が確保する宿泊施設での待機が必要な者及び自宅等待機が必要な者について、以下の事項を誓約した誓約書を提出する必要があること。</a:t>
            </a:r>
            <a:endParaRPr lang="en-US" altLang="ja-JP" sz="1050" dirty="0" smtClean="0">
              <a:latin typeface="ＭＳ ゴシック" panose="020B0609070205080204" pitchFamily="49" charset="-128"/>
              <a:ea typeface="ＭＳ ゴシック" panose="020B0609070205080204" pitchFamily="49" charset="-128"/>
            </a:endParaRPr>
          </a:p>
          <a:p>
            <a:pPr marL="540000" indent="-171450">
              <a:lnSpc>
                <a:spcPts val="1000"/>
              </a:lnSpc>
              <a:spcBef>
                <a:spcPts val="600"/>
              </a:spcBef>
              <a:buFont typeface="Arial" panose="020B0604020202020204" pitchFamily="34" charset="0"/>
              <a:buChar char="•"/>
            </a:pPr>
            <a:r>
              <a:rPr lang="ja-JP" altLang="en-US" sz="1050" dirty="0" smtClean="0">
                <a:latin typeface="ＭＳ ゴシック" panose="020B0609070205080204" pitchFamily="49" charset="-128"/>
                <a:ea typeface="ＭＳ ゴシック" panose="020B0609070205080204" pitchFamily="49" charset="-128"/>
              </a:rPr>
              <a:t>待機期間中は</a:t>
            </a:r>
            <a:r>
              <a:rPr lang="ja-JP" altLang="en-US" sz="1050" dirty="0">
                <a:latin typeface="ＭＳ ゴシック" panose="020B0609070205080204" pitchFamily="49" charset="-128"/>
                <a:ea typeface="ＭＳ ゴシック" panose="020B0609070205080204" pitchFamily="49" charset="-128"/>
              </a:rPr>
              <a:t>自宅又は宿泊施設で待機すること</a:t>
            </a:r>
            <a:r>
              <a:rPr lang="ja-JP" altLang="en-US" sz="1050" dirty="0" smtClean="0">
                <a:latin typeface="ＭＳ ゴシック" panose="020B0609070205080204" pitchFamily="49" charset="-128"/>
                <a:ea typeface="ＭＳ ゴシック" panose="020B0609070205080204" pitchFamily="49" charset="-128"/>
              </a:rPr>
              <a:t>、公共</a:t>
            </a:r>
            <a:r>
              <a:rPr lang="ja-JP" altLang="en-US" sz="1050" dirty="0">
                <a:latin typeface="ＭＳ ゴシック" panose="020B0609070205080204" pitchFamily="49" charset="-128"/>
                <a:ea typeface="ＭＳ ゴシック" panose="020B0609070205080204" pitchFamily="49" charset="-128"/>
              </a:rPr>
              <a:t>交通機関を使用しない</a:t>
            </a:r>
            <a:r>
              <a:rPr lang="ja-JP" altLang="en-US" sz="1050" dirty="0" smtClean="0">
                <a:latin typeface="ＭＳ ゴシック" panose="020B0609070205080204" pitchFamily="49" charset="-128"/>
                <a:ea typeface="ＭＳ ゴシック" panose="020B0609070205080204" pitchFamily="49" charset="-128"/>
              </a:rPr>
              <a:t>こと</a:t>
            </a:r>
            <a:endParaRPr lang="en-US" altLang="ja-JP" sz="1050" dirty="0" smtClean="0">
              <a:latin typeface="ＭＳ ゴシック" panose="020B0609070205080204" pitchFamily="49" charset="-128"/>
              <a:ea typeface="ＭＳ ゴシック" panose="020B0609070205080204" pitchFamily="49" charset="-128"/>
            </a:endParaRPr>
          </a:p>
          <a:p>
            <a:pPr marL="540000" indent="-171450">
              <a:lnSpc>
                <a:spcPts val="1000"/>
              </a:lnSpc>
              <a:spcBef>
                <a:spcPts val="600"/>
              </a:spcBef>
              <a:buFont typeface="Arial" panose="020B0604020202020204" pitchFamily="34" charset="0"/>
              <a:buChar char="•"/>
            </a:pPr>
            <a:r>
              <a:rPr lang="ja-JP" altLang="en-US" sz="1050" dirty="0" smtClean="0">
                <a:latin typeface="ＭＳ ゴシック" panose="020B0609070205080204" pitchFamily="49" charset="-128"/>
                <a:ea typeface="ＭＳ ゴシック" panose="020B0609070205080204" pitchFamily="49" charset="-128"/>
              </a:rPr>
              <a:t>待機期間中は、入国者</a:t>
            </a:r>
            <a:r>
              <a:rPr lang="ja-JP" altLang="en-US" sz="1050" dirty="0">
                <a:latin typeface="ＭＳ ゴシック" panose="020B0609070205080204" pitchFamily="49" charset="-128"/>
                <a:ea typeface="ＭＳ ゴシック" panose="020B0609070205080204" pitchFamily="49" charset="-128"/>
              </a:rPr>
              <a:t>健康確認センターに健康</a:t>
            </a:r>
            <a:r>
              <a:rPr lang="ja-JP" altLang="en-US" sz="1050" dirty="0" smtClean="0">
                <a:latin typeface="ＭＳ ゴシック" panose="020B0609070205080204" pitchFamily="49" charset="-128"/>
                <a:ea typeface="ＭＳ ゴシック" panose="020B0609070205080204" pitchFamily="49" charset="-128"/>
              </a:rPr>
              <a:t>状態の</a:t>
            </a:r>
            <a:r>
              <a:rPr lang="ja-JP" altLang="en-US" sz="1050" dirty="0">
                <a:latin typeface="ＭＳ ゴシック" panose="020B0609070205080204" pitchFamily="49" charset="-128"/>
                <a:ea typeface="ＭＳ ゴシック" panose="020B0609070205080204" pitchFamily="49" charset="-128"/>
              </a:rPr>
              <a:t>報告を行う</a:t>
            </a:r>
            <a:r>
              <a:rPr lang="ja-JP" altLang="en-US" sz="1050" dirty="0" smtClean="0">
                <a:latin typeface="ＭＳ ゴシック" panose="020B0609070205080204" pitchFamily="49" charset="-128"/>
                <a:ea typeface="ＭＳ ゴシック" panose="020B0609070205080204" pitchFamily="49" charset="-128"/>
              </a:rPr>
              <a:t>こと等</a:t>
            </a:r>
            <a:endParaRPr lang="en-US" altLang="ja-JP" sz="1050" dirty="0">
              <a:latin typeface="ＭＳ ゴシック" panose="020B0609070205080204" pitchFamily="49" charset="-128"/>
              <a:ea typeface="ＭＳ ゴシック" panose="020B0609070205080204" pitchFamily="49" charset="-128"/>
            </a:endParaRPr>
          </a:p>
          <a:p>
            <a:pPr marL="216000" indent="-457200">
              <a:spcBef>
                <a:spcPts val="600"/>
              </a:spcBef>
            </a:pPr>
            <a:r>
              <a:rPr lang="ja-JP" altLang="en-US" sz="1050" dirty="0" smtClean="0">
                <a:latin typeface="ＭＳ ゴシック" panose="020B0609070205080204" pitchFamily="49" charset="-128"/>
                <a:ea typeface="ＭＳ ゴシック" panose="020B0609070205080204" pitchFamily="49" charset="-128"/>
              </a:rPr>
              <a:t>④ 指定アプリのインストール、スマートフォン所持等の確認</a:t>
            </a:r>
            <a:r>
              <a:rPr lang="en-US" altLang="ja-JP" sz="1050" dirty="0" smtClean="0">
                <a:latin typeface="ＭＳ ゴシック" panose="020B0609070205080204" pitchFamily="49" charset="-128"/>
                <a:ea typeface="ＭＳ ゴシック" panose="020B0609070205080204" pitchFamily="49" charset="-128"/>
              </a:rPr>
              <a:t/>
            </a:r>
            <a:br>
              <a:rPr lang="en-US" altLang="ja-JP" sz="1050" dirty="0" smtClean="0">
                <a:latin typeface="ＭＳ ゴシック" panose="020B0609070205080204" pitchFamily="49" charset="-128"/>
                <a:ea typeface="ＭＳ ゴシック" panose="020B0609070205080204" pitchFamily="49" charset="-128"/>
              </a:rPr>
            </a:br>
            <a:r>
              <a:rPr lang="ja-JP" altLang="en-US" sz="1050" dirty="0" smtClean="0">
                <a:latin typeface="ＭＳ ゴシック" panose="020B0609070205080204" pitchFamily="49" charset="-128"/>
                <a:ea typeface="ＭＳ ゴシック" panose="020B0609070205080204" pitchFamily="49" charset="-128"/>
              </a:rPr>
              <a:t>（１）自宅等待機が必要な者について、日本の</a:t>
            </a:r>
            <a:r>
              <a:rPr lang="ja-JP" altLang="ja-JP" sz="1050" dirty="0" smtClean="0">
                <a:latin typeface="ＭＳ ゴシック" panose="020B0609070205080204" pitchFamily="49" charset="-128"/>
                <a:ea typeface="ＭＳ ゴシック" panose="020B0609070205080204" pitchFamily="49" charset="-128"/>
              </a:rPr>
              <a:t>空港</a:t>
            </a:r>
            <a:r>
              <a:rPr lang="ja-JP" altLang="ja-JP" sz="1050" dirty="0">
                <a:latin typeface="ＭＳ ゴシック" panose="020B0609070205080204" pitchFamily="49" charset="-128"/>
                <a:ea typeface="ＭＳ ゴシック" panose="020B0609070205080204" pitchFamily="49" charset="-128"/>
              </a:rPr>
              <a:t>の制限エリア内において、ビデオ</a:t>
            </a:r>
            <a:r>
              <a:rPr lang="ja-JP" altLang="ja-JP" sz="1050" dirty="0" smtClean="0">
                <a:latin typeface="ＭＳ ゴシック" panose="020B0609070205080204" pitchFamily="49" charset="-128"/>
                <a:ea typeface="ＭＳ ゴシック" panose="020B0609070205080204" pitchFamily="49" charset="-128"/>
              </a:rPr>
              <a:t>通話</a:t>
            </a:r>
            <a:r>
              <a:rPr lang="ja-JP" altLang="en-US" sz="1050" dirty="0" smtClean="0">
                <a:latin typeface="ＭＳ ゴシック" panose="020B0609070205080204" pitchFamily="49" charset="-128"/>
                <a:ea typeface="ＭＳ ゴシック" panose="020B0609070205080204" pitchFamily="49" charset="-128"/>
              </a:rPr>
              <a:t>や</a:t>
            </a:r>
            <a:r>
              <a:rPr lang="ja-JP" altLang="ja-JP" sz="1050" dirty="0" smtClean="0">
                <a:latin typeface="ＭＳ ゴシック" panose="020B0609070205080204" pitchFamily="49" charset="-128"/>
                <a:ea typeface="ＭＳ ゴシック" panose="020B0609070205080204" pitchFamily="49" charset="-128"/>
              </a:rPr>
              <a:t>位置</a:t>
            </a:r>
            <a:r>
              <a:rPr lang="ja-JP" altLang="en-US" sz="1050" dirty="0" smtClean="0">
                <a:latin typeface="ＭＳ ゴシック" panose="020B0609070205080204" pitchFamily="49" charset="-128"/>
                <a:ea typeface="ＭＳ ゴシック" panose="020B0609070205080204" pitchFamily="49" charset="-128"/>
              </a:rPr>
              <a:t>情報</a:t>
            </a:r>
            <a:r>
              <a:rPr lang="ja-JP" altLang="ja-JP" sz="1050" dirty="0" smtClean="0">
                <a:latin typeface="ＭＳ ゴシック" panose="020B0609070205080204" pitchFamily="49" charset="-128"/>
                <a:ea typeface="ＭＳ ゴシック" panose="020B0609070205080204" pitchFamily="49" charset="-128"/>
              </a:rPr>
              <a:t>確認アプリ</a:t>
            </a:r>
            <a:r>
              <a:rPr lang="ja-JP" altLang="en-US" sz="1050" dirty="0" smtClean="0">
                <a:latin typeface="ＭＳ ゴシック" panose="020B0609070205080204" pitchFamily="49" charset="-128"/>
                <a:ea typeface="ＭＳ ゴシック" panose="020B0609070205080204" pitchFamily="49" charset="-128"/>
              </a:rPr>
              <a:t>等</a:t>
            </a:r>
            <a:r>
              <a:rPr lang="ja-JP" altLang="ja-JP" sz="1050" dirty="0" smtClean="0">
                <a:latin typeface="ＭＳ ゴシック" panose="020B0609070205080204" pitchFamily="49" charset="-128"/>
                <a:ea typeface="ＭＳ ゴシック" panose="020B0609070205080204" pitchFamily="49" charset="-128"/>
              </a:rPr>
              <a:t>のインストール</a:t>
            </a:r>
            <a:r>
              <a:rPr lang="ja-JP" altLang="en-US" sz="1050" dirty="0" smtClean="0">
                <a:latin typeface="ＭＳ ゴシック" panose="020B0609070205080204" pitchFamily="49" charset="-128"/>
                <a:ea typeface="ＭＳ ゴシック" panose="020B0609070205080204" pitchFamily="49" charset="-128"/>
              </a:rPr>
              <a:t>を</a:t>
            </a:r>
            <a:r>
              <a:rPr lang="ja-JP" altLang="ja-JP" sz="1050" dirty="0" smtClean="0">
                <a:latin typeface="ＭＳ ゴシック" panose="020B0609070205080204" pitchFamily="49" charset="-128"/>
                <a:ea typeface="ＭＳ ゴシック" panose="020B0609070205080204" pitchFamily="49" charset="-128"/>
              </a:rPr>
              <a:t>確認</a:t>
            </a:r>
            <a:r>
              <a:rPr lang="ja-JP" altLang="en-US" sz="1050" dirty="0" smtClean="0">
                <a:latin typeface="ＭＳ ゴシック" panose="020B0609070205080204" pitchFamily="49" charset="-128"/>
                <a:ea typeface="ＭＳ ゴシック" panose="020B0609070205080204" pitchFamily="49" charset="-128"/>
              </a:rPr>
              <a:t>するため、必要なアプリをあらかじめインストールしていただきたいこと</a:t>
            </a:r>
            <a:r>
              <a:rPr lang="en-US" altLang="ja-JP" sz="1050" dirty="0">
                <a:latin typeface="ＭＳ ゴシック" panose="020B0609070205080204" pitchFamily="49" charset="-128"/>
                <a:ea typeface="ＭＳ ゴシック" panose="020B0609070205080204" pitchFamily="49" charset="-128"/>
              </a:rPr>
              <a:t/>
            </a:r>
            <a:br>
              <a:rPr lang="en-US" altLang="ja-JP" sz="1050" dirty="0">
                <a:latin typeface="ＭＳ ゴシック" panose="020B0609070205080204" pitchFamily="49" charset="-128"/>
                <a:ea typeface="ＭＳ ゴシック" panose="020B0609070205080204" pitchFamily="49" charset="-128"/>
              </a:rPr>
            </a:br>
            <a:r>
              <a:rPr lang="ja-JP" altLang="en-US" sz="1050" dirty="0">
                <a:latin typeface="ＭＳ ゴシック" panose="020B0609070205080204" pitchFamily="49" charset="-128"/>
                <a:ea typeface="ＭＳ ゴシック" panose="020B0609070205080204" pitchFamily="49" charset="-128"/>
              </a:rPr>
              <a:t>（２）自宅等待機が必要な者について、</a:t>
            </a:r>
            <a:r>
              <a:rPr lang="ja-JP" altLang="ja-JP" sz="1050" dirty="0" smtClean="0">
                <a:latin typeface="ＭＳ ゴシック" panose="020B0609070205080204" pitchFamily="49" charset="-128"/>
                <a:ea typeface="ＭＳ ゴシック" panose="020B0609070205080204" pitchFamily="49" charset="-128"/>
              </a:rPr>
              <a:t>スマートフォン</a:t>
            </a:r>
            <a:r>
              <a:rPr lang="ja-JP" altLang="en-US" sz="1050" dirty="0" smtClean="0">
                <a:latin typeface="ＭＳ ゴシック" panose="020B0609070205080204" pitchFamily="49" charset="-128"/>
                <a:ea typeface="ＭＳ ゴシック" panose="020B0609070205080204" pitchFamily="49" charset="-128"/>
              </a:rPr>
              <a:t>を</a:t>
            </a:r>
            <a:r>
              <a:rPr lang="ja-JP" altLang="ja-JP" sz="1050" dirty="0" smtClean="0">
                <a:latin typeface="ＭＳ ゴシック" panose="020B0609070205080204" pitchFamily="49" charset="-128"/>
                <a:ea typeface="ＭＳ ゴシック" panose="020B0609070205080204" pitchFamily="49" charset="-128"/>
              </a:rPr>
              <a:t>所持</a:t>
            </a:r>
            <a:r>
              <a:rPr lang="ja-JP" altLang="en-US" sz="1050" dirty="0" smtClean="0">
                <a:latin typeface="ＭＳ ゴシック" panose="020B0609070205080204" pitchFamily="49" charset="-128"/>
                <a:ea typeface="ＭＳ ゴシック" panose="020B0609070205080204" pitchFamily="49" charset="-128"/>
              </a:rPr>
              <a:t>していない場合、又はアプリをインストールできないスマートフォンを所持している場合は、入国者・帰国者の負担により、</a:t>
            </a:r>
            <a:r>
              <a:rPr lang="ja-JP" altLang="ja-JP" sz="1050" dirty="0" smtClean="0">
                <a:latin typeface="ＭＳ ゴシック" panose="020B0609070205080204" pitchFamily="49" charset="-128"/>
                <a:ea typeface="ＭＳ ゴシック" panose="020B0609070205080204" pitchFamily="49" charset="-128"/>
              </a:rPr>
              <a:t>スマートフォン</a:t>
            </a:r>
            <a:r>
              <a:rPr lang="ja-JP" altLang="ja-JP" sz="1050" dirty="0">
                <a:latin typeface="ＭＳ ゴシック" panose="020B0609070205080204" pitchFamily="49" charset="-128"/>
                <a:ea typeface="ＭＳ ゴシック" panose="020B0609070205080204" pitchFamily="49" charset="-128"/>
              </a:rPr>
              <a:t>を借り受けるよう</a:t>
            </a:r>
            <a:r>
              <a:rPr lang="ja-JP" altLang="ja-JP" sz="1050" dirty="0" smtClean="0">
                <a:latin typeface="ＭＳ ゴシック" panose="020B0609070205080204" pitchFamily="49" charset="-128"/>
                <a:ea typeface="ＭＳ ゴシック" panose="020B0609070205080204" pitchFamily="49" charset="-128"/>
              </a:rPr>
              <a:t>求める</a:t>
            </a:r>
            <a:r>
              <a:rPr lang="ja-JP" altLang="en-US" sz="1050" dirty="0" smtClean="0">
                <a:latin typeface="ＭＳ ゴシック" panose="020B0609070205080204" pitchFamily="49" charset="-128"/>
                <a:ea typeface="ＭＳ ゴシック" panose="020B0609070205080204" pitchFamily="49" charset="-128"/>
              </a:rPr>
              <a:t>こと</a:t>
            </a:r>
            <a:endParaRPr lang="en-US" altLang="ja-JP" sz="1200" dirty="0" smtClean="0">
              <a:latin typeface="ＭＳ ゴシック" panose="020B0609070205080204" pitchFamily="49" charset="-128"/>
              <a:ea typeface="ＭＳ ゴシック" panose="020B0609070205080204" pitchFamily="49" charset="-128"/>
            </a:endParaRPr>
          </a:p>
          <a:p>
            <a:pPr marL="216000" indent="-457200">
              <a:spcBef>
                <a:spcPts val="600"/>
              </a:spcBef>
            </a:pPr>
            <a:endParaRPr lang="en-US" altLang="ja-JP" sz="1200" dirty="0" smtClean="0">
              <a:latin typeface="ＭＳ ゴシック" panose="020B0609070205080204" pitchFamily="49" charset="-128"/>
              <a:ea typeface="ＭＳ ゴシック" panose="020B0609070205080204" pitchFamily="49" charset="-128"/>
            </a:endParaRPr>
          </a:p>
          <a:p>
            <a:pPr marL="216000" indent="-457200">
              <a:spcBef>
                <a:spcPts val="600"/>
              </a:spcBef>
            </a:pPr>
            <a:r>
              <a:rPr lang="ja-JP" altLang="en-US" sz="1200" dirty="0" smtClean="0">
                <a:latin typeface="ＭＳ ゴシック" panose="020B0609070205080204" pitchFamily="49" charset="-128"/>
                <a:ea typeface="ＭＳ ゴシック" panose="020B0609070205080204" pitchFamily="49" charset="-128"/>
              </a:rPr>
              <a:t>２ 誓約書等</a:t>
            </a:r>
            <a:r>
              <a:rPr lang="ja-JP" altLang="ja-JP" sz="1200" dirty="0" smtClean="0">
                <a:latin typeface="ＭＳ ゴシック" panose="020B0609070205080204" pitchFamily="49" charset="-128"/>
                <a:ea typeface="ＭＳ ゴシック" panose="020B0609070205080204" pitchFamily="49" charset="-128"/>
              </a:rPr>
              <a:t>の配布</a:t>
            </a:r>
            <a:r>
              <a:rPr lang="en-US" altLang="ja-JP" sz="1050" dirty="0" smtClean="0">
                <a:latin typeface="ＭＳ ゴシック" panose="020B0609070205080204" pitchFamily="49" charset="-128"/>
                <a:ea typeface="ＭＳ ゴシック" panose="020B0609070205080204" pitchFamily="49" charset="-128"/>
              </a:rPr>
              <a:t/>
            </a:r>
            <a:br>
              <a:rPr lang="en-US" altLang="ja-JP" sz="1050" dirty="0" smtClean="0">
                <a:latin typeface="ＭＳ ゴシック" panose="020B0609070205080204" pitchFamily="49" charset="-128"/>
                <a:ea typeface="ＭＳ ゴシック" panose="020B0609070205080204" pitchFamily="49" charset="-128"/>
              </a:rPr>
            </a:br>
            <a:r>
              <a:rPr lang="ja-JP" altLang="en-US" sz="1050" dirty="0" smtClean="0">
                <a:latin typeface="ＭＳ ゴシック" panose="020B0609070205080204" pitchFamily="49" charset="-128"/>
                <a:ea typeface="ＭＳ ゴシック" panose="020B0609070205080204" pitchFamily="49" charset="-128"/>
              </a:rPr>
              <a:t>　検疫所から要望があった場合には、機内で誓約書やそれに関連する書類を配布し、それらの書類を検疫官等に提出する必要があることを説明。</a:t>
            </a:r>
            <a:endParaRPr lang="en-US" altLang="ja-JP" sz="1050" dirty="0">
              <a:latin typeface="ＭＳ ゴシック" panose="020B0609070205080204" pitchFamily="49" charset="-128"/>
              <a:ea typeface="ＭＳ ゴシック" panose="020B0609070205080204" pitchFamily="49" charset="-128"/>
            </a:endParaRPr>
          </a:p>
        </p:txBody>
      </p:sp>
      <p:sp>
        <p:nvSpPr>
          <p:cNvPr id="12" name="テキスト ボックス 11"/>
          <p:cNvSpPr txBox="1"/>
          <p:nvPr/>
        </p:nvSpPr>
        <p:spPr>
          <a:xfrm>
            <a:off x="0" y="116632"/>
            <a:ext cx="6105128" cy="338554"/>
          </a:xfrm>
          <a:prstGeom prst="rect">
            <a:avLst/>
          </a:prstGeom>
          <a:noFill/>
        </p:spPr>
        <p:txBody>
          <a:bodyPr wrap="square" rtlCol="0">
            <a:spAutoFit/>
          </a:bodyPr>
          <a:lstStyle/>
          <a:p>
            <a:pPr algn="ctr"/>
            <a:r>
              <a:rPr lang="ja-JP" altLang="en-US" sz="1600" b="1" dirty="0"/>
              <a:t>日本への入国を伴う旅行を手配する旅行業者に対する依頼事項</a:t>
            </a:r>
            <a:endParaRPr lang="ja-JP" altLang="ja-JP" sz="1600" b="1" dirty="0"/>
          </a:p>
        </p:txBody>
      </p:sp>
      <p:grpSp>
        <p:nvGrpSpPr>
          <p:cNvPr id="13" name="グループ化 12"/>
          <p:cNvGrpSpPr/>
          <p:nvPr/>
        </p:nvGrpSpPr>
        <p:grpSpPr>
          <a:xfrm>
            <a:off x="5943567" y="328586"/>
            <a:ext cx="3988485" cy="307777"/>
            <a:chOff x="2106557" y="292848"/>
            <a:chExt cx="3005054" cy="307777"/>
          </a:xfrm>
        </p:grpSpPr>
        <p:sp>
          <p:nvSpPr>
            <p:cNvPr id="14" name="テキスト ボックス 13"/>
            <p:cNvSpPr txBox="1"/>
            <p:nvPr/>
          </p:nvSpPr>
          <p:spPr>
            <a:xfrm>
              <a:off x="2282944" y="292848"/>
              <a:ext cx="2828667" cy="307777"/>
            </a:xfrm>
            <a:prstGeom prst="rect">
              <a:avLst/>
            </a:prstGeom>
            <a:noFill/>
          </p:spPr>
          <p:txBody>
            <a:bodyPr wrap="square" rtlCol="0">
              <a:spAutoFit/>
            </a:bodyPr>
            <a:lstStyle/>
            <a:p>
              <a:r>
                <a:rPr lang="ja-JP" altLang="en-US" sz="1400" dirty="0" smtClean="0"/>
                <a:t>厚生労働省　医薬・生活衛生局　検疫所業務課</a:t>
              </a:r>
              <a:endParaRPr lang="ja-JP" altLang="ja-JP" sz="1400" dirty="0"/>
            </a:p>
          </p:txBody>
        </p:sp>
        <p:pic>
          <p:nvPicPr>
            <p:cNvPr id="15" name="図 2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06557" y="302119"/>
              <a:ext cx="229738" cy="258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 name="テキスト ボックス 15"/>
          <p:cNvSpPr txBox="1"/>
          <p:nvPr/>
        </p:nvSpPr>
        <p:spPr>
          <a:xfrm>
            <a:off x="8233427" y="116632"/>
            <a:ext cx="1672573" cy="26161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smtClean="0">
                <a:ln>
                  <a:noFill/>
                </a:ln>
                <a:effectLst/>
                <a:uLnTx/>
                <a:uFillTx/>
                <a:latin typeface="ＭＳ ゴシック" panose="020B0609070205080204" pitchFamily="49" charset="-128"/>
                <a:ea typeface="ＭＳ ゴシック" panose="020B0609070205080204" pitchFamily="49" charset="-128"/>
                <a:cs typeface="+mn-cs"/>
              </a:rPr>
              <a:t>(2022.9.6)</a:t>
            </a:r>
            <a:endParaRPr kumimoji="1" lang="ja-JP" altLang="en-US" sz="1100" b="0" i="0" u="none" strike="noStrike" kern="1200" cap="none" spc="0" normalizeH="0" baseline="0" noProof="0" dirty="0">
              <a:ln>
                <a:noFill/>
              </a:ln>
              <a:effectLst/>
              <a:uLnTx/>
              <a:uFillTx/>
              <a:latin typeface="ＭＳ ゴシック" panose="020B0609070205080204" pitchFamily="49" charset="-128"/>
              <a:ea typeface="ＭＳ ゴシック" panose="020B0609070205080204" pitchFamily="49" charset="-128"/>
              <a:cs typeface="+mn-cs"/>
            </a:endParaRPr>
          </a:p>
        </p:txBody>
      </p:sp>
    </p:spTree>
    <p:extLst>
      <p:ext uri="{BB962C8B-B14F-4D97-AF65-F5344CB8AC3E}">
        <p14:creationId xmlns:p14="http://schemas.microsoft.com/office/powerpoint/2010/main" val="15253024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6970</TotalTime>
  <Words>773</Words>
  <Application>Microsoft Office PowerPoint</Application>
  <PresentationFormat>A4 210 x 297 mm</PresentationFormat>
  <Paragraphs>20</Paragraphs>
  <Slides>1</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ＭＳ Ｐゴシック</vt:lpstr>
      <vt:lpstr>ＭＳ ゴシック</vt:lpstr>
      <vt:lpstr>Arial</vt:lpstr>
      <vt:lpstr>Calibri</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総（調）</dc:creator>
  <cp:lastModifiedBy>高橋 沙季</cp:lastModifiedBy>
  <cp:revision>757</cp:revision>
  <cp:lastPrinted>2022-08-18T08:24:23Z</cp:lastPrinted>
  <dcterms:created xsi:type="dcterms:W3CDTF">2013-08-01T08:48:29Z</dcterms:created>
  <dcterms:modified xsi:type="dcterms:W3CDTF">2022-09-08T01:31:07Z</dcterms:modified>
</cp:coreProperties>
</file>