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3.xml" ContentType="application/vnd.openxmlformats-officedocument.drawingml.chartshapes+xml"/>
  <Override PartName="/ppt/notesSlides/notesSlide3.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3721" r:id="rId3"/>
    <p:sldId id="3714" r:id="rId4"/>
    <p:sldId id="3575" r:id="rId5"/>
    <p:sldId id="3715" r:id="rId6"/>
    <p:sldId id="3430" r:id="rId7"/>
    <p:sldId id="3718" r:id="rId8"/>
    <p:sldId id="260" r:id="rId9"/>
    <p:sldId id="258" r:id="rId10"/>
    <p:sldId id="3716" r:id="rId11"/>
    <p:sldId id="3717" r:id="rId12"/>
    <p:sldId id="3652" r:id="rId13"/>
    <p:sldId id="259" r:id="rId14"/>
    <p:sldId id="3720" r:id="rId15"/>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3B5F"/>
    <a:srgbClr val="ED8BD6"/>
    <a:srgbClr val="FCE8FC"/>
    <a:srgbClr val="D1BE4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26" autoAdjust="0"/>
    <p:restoredTop sz="94280" autoAdjust="0"/>
  </p:normalViewPr>
  <p:slideViewPr>
    <p:cSldViewPr snapToGrid="0">
      <p:cViewPr varScale="1">
        <p:scale>
          <a:sx n="68" d="100"/>
          <a:sy n="68" d="100"/>
        </p:scale>
        <p:origin x="822"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1" d="100"/>
          <a:sy n="51" d="100"/>
        </p:scale>
        <p:origin x="297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1418380418848804"/>
          <c:y val="0.15148761575307293"/>
          <c:w val="0.73171350447762507"/>
          <c:h val="0.80067118556622574"/>
        </c:manualLayout>
      </c:layout>
      <c:doughnutChart>
        <c:varyColors val="1"/>
        <c:ser>
          <c:idx val="0"/>
          <c:order val="0"/>
          <c:tx>
            <c:strRef>
              <c:f>Sheet1!$B$1</c:f>
              <c:strCache>
                <c:ptCount val="1"/>
                <c:pt idx="0">
                  <c:v>売上高</c:v>
                </c:pt>
              </c:strCache>
            </c:strRef>
          </c:tx>
          <c:spPr>
            <a:effectLst>
              <a:outerShdw blurRad="50800" dist="38100" dir="2700000" algn="tl" rotWithShape="0">
                <a:prstClr val="black">
                  <a:alpha val="40000"/>
                </a:prstClr>
              </a:outerShdw>
            </a:effectLst>
          </c:spPr>
          <c:dPt>
            <c:idx val="0"/>
            <c:bubble3D val="0"/>
            <c:spPr>
              <a:solidFill>
                <a:schemeClr val="accent6">
                  <a:lumMod val="60000"/>
                  <a:lumOff val="4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1-76E7-4E5D-BC3A-5BB887144B4E}"/>
              </c:ext>
            </c:extLst>
          </c:dPt>
          <c:dPt>
            <c:idx val="1"/>
            <c:bubble3D val="0"/>
            <c:spPr>
              <a:solidFill>
                <a:schemeClr val="accent2">
                  <a:lumMod val="60000"/>
                  <a:lumOff val="4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3-76E7-4E5D-BC3A-5BB887144B4E}"/>
              </c:ext>
            </c:extLst>
          </c:dPt>
          <c:dPt>
            <c:idx val="2"/>
            <c:bubble3D val="0"/>
            <c:spPr>
              <a:solidFill>
                <a:schemeClr val="accent4">
                  <a:lumMod val="60000"/>
                  <a:lumOff val="4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5-76E7-4E5D-BC3A-5BB887144B4E}"/>
              </c:ext>
            </c:extLst>
          </c:dPt>
          <c:dPt>
            <c:idx val="3"/>
            <c:bubble3D val="0"/>
            <c:spPr>
              <a:solidFill>
                <a:schemeClr val="accent1">
                  <a:lumMod val="60000"/>
                  <a:lumOff val="4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7-76E7-4E5D-BC3A-5BB887144B4E}"/>
              </c:ext>
            </c:extLst>
          </c:dPt>
          <c:dPt>
            <c:idx val="4"/>
            <c:bubble3D val="0"/>
            <c:spPr>
              <a:solidFill>
                <a:schemeClr val="accent3">
                  <a:lumMod val="60000"/>
                  <a:lumOff val="4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9-76E7-4E5D-BC3A-5BB887144B4E}"/>
              </c:ext>
            </c:extLst>
          </c:dPt>
          <c:dPt>
            <c:idx val="5"/>
            <c:bubble3D val="0"/>
            <c:spPr>
              <a:solidFill>
                <a:schemeClr val="accent1">
                  <a:lumMod val="40000"/>
                  <a:lumOff val="6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B-76E7-4E5D-BC3A-5BB887144B4E}"/>
              </c:ext>
            </c:extLst>
          </c:dPt>
          <c:dPt>
            <c:idx val="6"/>
            <c:bubble3D val="0"/>
            <c:spPr>
              <a:solidFill>
                <a:schemeClr val="tx2">
                  <a:lumMod val="40000"/>
                  <a:lumOff val="6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D-76E7-4E5D-BC3A-5BB887144B4E}"/>
              </c:ext>
            </c:extLst>
          </c:dPt>
          <c:dPt>
            <c:idx val="7"/>
            <c:bubble3D val="0"/>
            <c:spPr>
              <a:solidFill>
                <a:schemeClr val="bg1">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F-76E7-4E5D-BC3A-5BB887144B4E}"/>
              </c:ext>
            </c:extLst>
          </c:dPt>
          <c:dPt>
            <c:idx val="8"/>
            <c:bubble3D val="0"/>
            <c:spPr>
              <a:solidFill>
                <a:schemeClr val="accent3">
                  <a:lumMod val="6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11-76E7-4E5D-BC3A-5BB887144B4E}"/>
              </c:ext>
            </c:extLst>
          </c:dPt>
          <c:dPt>
            <c:idx val="9"/>
            <c:bubble3D val="0"/>
            <c:spPr>
              <a:solidFill>
                <a:schemeClr val="accent4">
                  <a:lumMod val="6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13-76E7-4E5D-BC3A-5BB887144B4E}"/>
              </c:ext>
            </c:extLst>
          </c:dPt>
          <c:dPt>
            <c:idx val="10"/>
            <c:bubble3D val="0"/>
            <c:spPr>
              <a:solidFill>
                <a:schemeClr val="accent5">
                  <a:lumMod val="6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15-76E7-4E5D-BC3A-5BB887144B4E}"/>
              </c:ext>
            </c:extLst>
          </c:dPt>
          <c:dPt>
            <c:idx val="11"/>
            <c:bubble3D val="0"/>
            <c:spPr>
              <a:solidFill>
                <a:schemeClr val="accent2">
                  <a:lumMod val="8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17-76E7-4E5D-BC3A-5BB887144B4E}"/>
              </c:ext>
            </c:extLst>
          </c:dPt>
          <c:dPt>
            <c:idx val="12"/>
            <c:bubble3D val="0"/>
            <c:spPr>
              <a:solidFill>
                <a:schemeClr val="accent6">
                  <a:lumMod val="6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19-76E7-4E5D-BC3A-5BB887144B4E}"/>
              </c:ext>
            </c:extLst>
          </c:dPt>
          <c:dPt>
            <c:idx val="13"/>
            <c:bubble3D val="0"/>
            <c:spPr>
              <a:solidFill>
                <a:schemeClr val="accent1">
                  <a:lumMod val="80000"/>
                  <a:lumOff val="2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1B-76E7-4E5D-BC3A-5BB887144B4E}"/>
              </c:ext>
            </c:extLst>
          </c:dPt>
          <c:dPt>
            <c:idx val="15"/>
            <c:bubble3D val="0"/>
            <c:spPr>
              <a:solidFill>
                <a:schemeClr val="accent2">
                  <a:lumMod val="80000"/>
                  <a:lumOff val="2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1F-76E7-4E5D-BC3A-5BB887144B4E}"/>
              </c:ext>
            </c:extLst>
          </c:dPt>
          <c:dPt>
            <c:idx val="16"/>
            <c:bubble3D val="0"/>
            <c:spPr>
              <a:solidFill>
                <a:schemeClr val="accent3">
                  <a:lumMod val="80000"/>
                  <a:lumOff val="2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21-76E7-4E5D-BC3A-5BB887144B4E}"/>
              </c:ext>
            </c:extLst>
          </c:dPt>
          <c:dPt>
            <c:idx val="17"/>
            <c:bubble3D val="0"/>
            <c:spPr>
              <a:solidFill>
                <a:schemeClr val="accent4">
                  <a:lumMod val="80000"/>
                  <a:lumOff val="2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23-76E7-4E5D-BC3A-5BB887144B4E}"/>
              </c:ext>
            </c:extLst>
          </c:dPt>
          <c:dPt>
            <c:idx val="18"/>
            <c:bubble3D val="0"/>
            <c:spPr>
              <a:solidFill>
                <a:schemeClr val="accent5">
                  <a:lumMod val="80000"/>
                  <a:lumOff val="2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25-76E7-4E5D-BC3A-5BB887144B4E}"/>
              </c:ext>
            </c:extLst>
          </c:dPt>
          <c:dPt>
            <c:idx val="19"/>
            <c:bubble3D val="0"/>
            <c:spPr>
              <a:solidFill>
                <a:schemeClr val="accent1">
                  <a:lumMod val="8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27-76E7-4E5D-BC3A-5BB887144B4E}"/>
              </c:ext>
            </c:extLst>
          </c:dPt>
          <c:dPt>
            <c:idx val="20"/>
            <c:bubble3D val="0"/>
            <c:spPr>
              <a:solidFill>
                <a:schemeClr val="accent6">
                  <a:lumMod val="80000"/>
                  <a:lumOff val="2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27-9D4F-4BF0-9D56-27DAA91A9A9E}"/>
              </c:ext>
            </c:extLst>
          </c:dPt>
          <c:dLbls>
            <c:dLbl>
              <c:idx val="0"/>
              <c:layout>
                <c:manualLayout>
                  <c:x val="-8.5231330198420323E-17"/>
                  <c:y val="1.0174333601177339E-2"/>
                </c:manualLayout>
              </c:layout>
              <c:tx>
                <c:rich>
                  <a:bodyPr wrap="square" lIns="38100" tIns="19050" rIns="38100" bIns="19050" anchor="ctr">
                    <a:spAutoFit/>
                  </a:bodyPr>
                  <a:lstStyle/>
                  <a:p>
                    <a:pPr>
                      <a:lnSpc>
                        <a:spcPts val="1400"/>
                      </a:lnSpc>
                      <a:defRPr sz="1050" b="1"/>
                    </a:pPr>
                    <a:r>
                      <a:rPr lang="ja-JP" altLang="en-US" sz="1050" b="1" baseline="0" dirty="0"/>
                      <a:t>東アジア</a:t>
                    </a:r>
                  </a:p>
                  <a:p>
                    <a:pPr>
                      <a:lnSpc>
                        <a:spcPts val="1400"/>
                      </a:lnSpc>
                      <a:defRPr sz="1050" b="1"/>
                    </a:pPr>
                    <a:r>
                      <a:rPr lang="en-US" altLang="ja-JP" sz="1050" b="1" baseline="0" dirty="0"/>
                      <a:t>1,522</a:t>
                    </a:r>
                    <a:r>
                      <a:rPr lang="ja-JP" altLang="en-US" sz="1050" b="1" baseline="0" dirty="0"/>
                      <a:t>千人</a:t>
                    </a:r>
                  </a:p>
                  <a:p>
                    <a:pPr>
                      <a:lnSpc>
                        <a:spcPts val="1400"/>
                      </a:lnSpc>
                      <a:defRPr sz="1050" b="1"/>
                    </a:pPr>
                    <a:fld id="{970076BA-5EE9-48EB-9B44-AC31217C882A}" type="PERCENTAGE">
                      <a:rPr lang="en-US" altLang="ja-JP" sz="1050" b="1"/>
                      <a:pPr>
                        <a:lnSpc>
                          <a:spcPts val="1400"/>
                        </a:lnSpc>
                        <a:defRPr sz="1050" b="1"/>
                      </a:pPr>
                      <a:t>[パーセンテージ]</a:t>
                    </a:fld>
                    <a:endParaRPr lang="ja-JP" altLang="en-US"/>
                  </a:p>
                </c:rich>
              </c:tx>
              <c:spPr>
                <a:noFill/>
                <a:ln>
                  <a:noFill/>
                </a:ln>
                <a:effectLst/>
              </c:spPr>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1-76E7-4E5D-BC3A-5BB887144B4E}"/>
                </c:ext>
              </c:extLst>
            </c:dLbl>
            <c:dLbl>
              <c:idx val="1"/>
              <c:layout>
                <c:manualLayout>
                  <c:x val="-2.3245176763096323E-3"/>
                  <c:y val="1.0174333601177339E-2"/>
                </c:manualLayout>
              </c:layout>
              <c:tx>
                <c:rich>
                  <a:bodyPr wrap="square" lIns="38100" tIns="19050" rIns="38100" bIns="19050" anchor="ctr">
                    <a:spAutoFit/>
                  </a:bodyPr>
                  <a:lstStyle/>
                  <a:p>
                    <a:pPr>
                      <a:lnSpc>
                        <a:spcPts val="1260"/>
                      </a:lnSpc>
                      <a:defRPr sz="1050" b="1"/>
                    </a:pPr>
                    <a:r>
                      <a:rPr lang="ja-JP" altLang="en-US" sz="1050" baseline="0" dirty="0"/>
                      <a:t>東南アジア</a:t>
                    </a:r>
                  </a:p>
                  <a:p>
                    <a:pPr>
                      <a:lnSpc>
                        <a:spcPts val="1260"/>
                      </a:lnSpc>
                      <a:defRPr sz="1050" b="1"/>
                    </a:pPr>
                    <a:r>
                      <a:rPr lang="en-US" altLang="ja-JP" sz="1050" baseline="0" dirty="0"/>
                      <a:t>381</a:t>
                    </a:r>
                    <a:r>
                      <a:rPr lang="ja-JP" altLang="en-US" sz="1050" baseline="0" dirty="0"/>
                      <a:t>千人</a:t>
                    </a:r>
                  </a:p>
                  <a:p>
                    <a:pPr>
                      <a:lnSpc>
                        <a:spcPts val="1260"/>
                      </a:lnSpc>
                      <a:defRPr sz="1050" b="1"/>
                    </a:pPr>
                    <a:fld id="{05DA9303-50E1-458B-8BE8-B9D76686B435}" type="PERCENTAGE">
                      <a:rPr lang="en-US" altLang="ja-JP" sz="1050"/>
                      <a:pPr>
                        <a:lnSpc>
                          <a:spcPts val="1260"/>
                        </a:lnSpc>
                        <a:defRPr sz="1050" b="1"/>
                      </a:pPr>
                      <a:t>[パーセンテージ]</a:t>
                    </a:fld>
                    <a:endParaRPr lang="ja-JP" altLang="en-US"/>
                  </a:p>
                </c:rich>
              </c:tx>
              <c:spPr>
                <a:noFill/>
                <a:ln>
                  <a:noFill/>
                </a:ln>
                <a:effectLst/>
              </c:spPr>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3-76E7-4E5D-BC3A-5BB887144B4E}"/>
                </c:ext>
              </c:extLst>
            </c:dLbl>
            <c:dLbl>
              <c:idx val="2"/>
              <c:delete val="1"/>
              <c:extLst>
                <c:ext xmlns:c15="http://schemas.microsoft.com/office/drawing/2012/chart" uri="{CE6537A1-D6FC-4f65-9D91-7224C49458BB}"/>
                <c:ext xmlns:c16="http://schemas.microsoft.com/office/drawing/2014/chart" uri="{C3380CC4-5D6E-409C-BE32-E72D297353CC}">
                  <c16:uniqueId val="{00000005-76E7-4E5D-BC3A-5BB887144B4E}"/>
                </c:ext>
              </c:extLst>
            </c:dLbl>
            <c:dLbl>
              <c:idx val="3"/>
              <c:delete val="1"/>
              <c:extLst>
                <c:ext xmlns:c15="http://schemas.microsoft.com/office/drawing/2012/chart" uri="{CE6537A1-D6FC-4f65-9D91-7224C49458BB}"/>
                <c:ext xmlns:c16="http://schemas.microsoft.com/office/drawing/2014/chart" uri="{C3380CC4-5D6E-409C-BE32-E72D297353CC}">
                  <c16:uniqueId val="{00000007-76E7-4E5D-BC3A-5BB887144B4E}"/>
                </c:ext>
              </c:extLst>
            </c:dLbl>
            <c:dLbl>
              <c:idx val="4"/>
              <c:layout>
                <c:manualLayout>
                  <c:x val="-9.2980707052386143E-3"/>
                  <c:y val="-5.0871668005886697E-3"/>
                </c:manualLayout>
              </c:layout>
              <c:tx>
                <c:rich>
                  <a:bodyPr wrap="square" lIns="38100" tIns="19050" rIns="38100" bIns="19050" anchor="ctr">
                    <a:spAutoFit/>
                  </a:bodyPr>
                  <a:lstStyle/>
                  <a:p>
                    <a:pPr>
                      <a:lnSpc>
                        <a:spcPts val="1200"/>
                      </a:lnSpc>
                      <a:defRPr sz="1050" b="1"/>
                    </a:pPr>
                    <a:r>
                      <a:rPr lang="ja-JP" altLang="en-US" baseline="0" dirty="0"/>
                      <a:t>米州</a:t>
                    </a:r>
                  </a:p>
                  <a:p>
                    <a:pPr>
                      <a:lnSpc>
                        <a:spcPts val="1200"/>
                      </a:lnSpc>
                      <a:defRPr sz="1050" b="1"/>
                    </a:pPr>
                    <a:r>
                      <a:rPr lang="en-US" altLang="ja-JP" baseline="0" dirty="0"/>
                      <a:t>198</a:t>
                    </a:r>
                    <a:r>
                      <a:rPr lang="ja-JP" altLang="en-US" baseline="0" dirty="0"/>
                      <a:t>千人</a:t>
                    </a:r>
                  </a:p>
                  <a:p>
                    <a:pPr>
                      <a:lnSpc>
                        <a:spcPts val="1200"/>
                      </a:lnSpc>
                      <a:defRPr sz="1050" b="1"/>
                    </a:pPr>
                    <a:fld id="{14976E4E-720C-4B20-8864-E17D90A9AA71}" type="PERCENTAGE">
                      <a:rPr lang="en-US" altLang="ja-JP"/>
                      <a:pPr>
                        <a:lnSpc>
                          <a:spcPts val="1200"/>
                        </a:lnSpc>
                        <a:defRPr sz="1050" b="1"/>
                      </a:pPr>
                      <a:t>[パーセンテージ]</a:t>
                    </a:fld>
                    <a:endParaRPr lang="ja-JP" altLang="en-US"/>
                  </a:p>
                </c:rich>
              </c:tx>
              <c:spPr>
                <a:noFill/>
                <a:ln>
                  <a:noFill/>
                </a:ln>
                <a:effectLst/>
              </c:spPr>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9-76E7-4E5D-BC3A-5BB887144B4E}"/>
                </c:ext>
              </c:extLst>
            </c:dLbl>
            <c:dLbl>
              <c:idx val="5"/>
              <c:layout>
                <c:manualLayout>
                  <c:x val="9.2980707052385293E-3"/>
                  <c:y val="-5.0871668005886697E-3"/>
                </c:manualLayout>
              </c:layout>
              <c:tx>
                <c:rich>
                  <a:bodyPr wrap="square" lIns="38100" tIns="19050" rIns="38100" bIns="19050" anchor="ctr">
                    <a:spAutoFit/>
                  </a:bodyPr>
                  <a:lstStyle/>
                  <a:p>
                    <a:pPr>
                      <a:lnSpc>
                        <a:spcPts val="1200"/>
                      </a:lnSpc>
                      <a:defRPr sz="1050" b="1"/>
                    </a:pPr>
                    <a:r>
                      <a:rPr lang="ja-JP" altLang="en-US" sz="1050" b="1" baseline="0" dirty="0"/>
                      <a:t>欧州</a:t>
                    </a:r>
                  </a:p>
                  <a:p>
                    <a:pPr>
                      <a:lnSpc>
                        <a:spcPts val="1200"/>
                      </a:lnSpc>
                      <a:defRPr sz="1050" b="1"/>
                    </a:pPr>
                    <a:r>
                      <a:rPr lang="en-US" altLang="ja-JP" sz="1050" b="1" baseline="0" dirty="0"/>
                      <a:t>177</a:t>
                    </a:r>
                    <a:r>
                      <a:rPr lang="ja-JP" altLang="en-US" sz="1050" b="1" baseline="0" dirty="0"/>
                      <a:t>千人</a:t>
                    </a:r>
                  </a:p>
                  <a:p>
                    <a:pPr>
                      <a:lnSpc>
                        <a:spcPts val="1200"/>
                      </a:lnSpc>
                      <a:defRPr sz="1050" b="1"/>
                    </a:pPr>
                    <a:fld id="{31290666-A4E3-4994-B17A-A0995DD30AF2}" type="PERCENTAGE">
                      <a:rPr lang="en-US" altLang="ja-JP" sz="1050" b="1"/>
                      <a:pPr>
                        <a:lnSpc>
                          <a:spcPts val="1200"/>
                        </a:lnSpc>
                        <a:defRPr sz="1050" b="1"/>
                      </a:pPr>
                      <a:t>[パーセンテージ]</a:t>
                    </a:fld>
                    <a:endParaRPr lang="ja-JP" altLang="en-US"/>
                  </a:p>
                </c:rich>
              </c:tx>
              <c:spPr>
                <a:noFill/>
                <a:ln>
                  <a:noFill/>
                </a:ln>
                <a:effectLst/>
              </c:spPr>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B-76E7-4E5D-BC3A-5BB887144B4E}"/>
                </c:ext>
              </c:extLst>
            </c:dLbl>
            <c:dLbl>
              <c:idx val="6"/>
              <c:delete val="1"/>
              <c:extLst>
                <c:ext xmlns:c15="http://schemas.microsoft.com/office/drawing/2012/chart" uri="{CE6537A1-D6FC-4f65-9D91-7224C49458BB}"/>
                <c:ext xmlns:c16="http://schemas.microsoft.com/office/drawing/2014/chart" uri="{C3380CC4-5D6E-409C-BE32-E72D297353CC}">
                  <c16:uniqueId val="{0000000D-76E7-4E5D-BC3A-5BB887144B4E}"/>
                </c:ext>
              </c:extLst>
            </c:dLbl>
            <c:dLbl>
              <c:idx val="7"/>
              <c:delete val="1"/>
              <c:extLst>
                <c:ext xmlns:c15="http://schemas.microsoft.com/office/drawing/2012/chart" uri="{CE6537A1-D6FC-4f65-9D91-7224C49458BB}"/>
                <c:ext xmlns:c16="http://schemas.microsoft.com/office/drawing/2014/chart" uri="{C3380CC4-5D6E-409C-BE32-E72D297353CC}">
                  <c16:uniqueId val="{0000000F-76E7-4E5D-BC3A-5BB887144B4E}"/>
                </c:ext>
              </c:extLst>
            </c:dLbl>
            <c:spPr>
              <a:noFill/>
              <a:ln>
                <a:noFill/>
              </a:ln>
              <a:effectLst/>
            </c:spPr>
            <c:showLegendKey val="0"/>
            <c:showVal val="1"/>
            <c:showCatName val="1"/>
            <c:showSerName val="0"/>
            <c:showPercent val="1"/>
            <c:showBubbleSize val="0"/>
            <c:separator>
</c:separator>
            <c:showLeaderLines val="1"/>
            <c:extLst>
              <c:ext xmlns:c15="http://schemas.microsoft.com/office/drawing/2012/chart" uri="{CE6537A1-D6FC-4f65-9D91-7224C49458BB}"/>
            </c:extLst>
          </c:dLbls>
          <c:cat>
            <c:strRef>
              <c:f>Sheet1!$A$2:$A$24</c:f>
              <c:strCache>
                <c:ptCount val="23"/>
                <c:pt idx="0">
                  <c:v>韓国</c:v>
                </c:pt>
                <c:pt idx="1">
                  <c:v>中国</c:v>
                </c:pt>
                <c:pt idx="2">
                  <c:v>台湾</c:v>
                </c:pt>
                <c:pt idx="3">
                  <c:v>香港</c:v>
                </c:pt>
                <c:pt idx="4">
                  <c:v>タイ</c:v>
                </c:pt>
                <c:pt idx="5">
                  <c:v>シンガポール</c:v>
                </c:pt>
                <c:pt idx="6">
                  <c:v>マレーシア</c:v>
                </c:pt>
                <c:pt idx="7">
                  <c:v>インドネシア</c:v>
                </c:pt>
                <c:pt idx="8">
                  <c:v>フィリピン</c:v>
                </c:pt>
                <c:pt idx="9">
                  <c:v>ベトナム</c:v>
                </c:pt>
                <c:pt idx="10">
                  <c:v>インド</c:v>
                </c:pt>
                <c:pt idx="11">
                  <c:v>オーストラリア</c:v>
                </c:pt>
                <c:pt idx="12">
                  <c:v>米国</c:v>
                </c:pt>
                <c:pt idx="13">
                  <c:v>カナダ</c:v>
                </c:pt>
                <c:pt idx="14">
                  <c:v>メキシコ</c:v>
                </c:pt>
                <c:pt idx="15">
                  <c:v>英国</c:v>
                </c:pt>
                <c:pt idx="16">
                  <c:v>フランス</c:v>
                </c:pt>
                <c:pt idx="17">
                  <c:v>ドイツ</c:v>
                </c:pt>
                <c:pt idx="18">
                  <c:v>イタリア</c:v>
                </c:pt>
                <c:pt idx="19">
                  <c:v>スペイン</c:v>
                </c:pt>
                <c:pt idx="20">
                  <c:v>ロシア</c:v>
                </c:pt>
                <c:pt idx="21">
                  <c:v>中東地域</c:v>
                </c:pt>
                <c:pt idx="22">
                  <c:v>その他</c:v>
                </c:pt>
              </c:strCache>
            </c:strRef>
          </c:cat>
          <c:val>
            <c:numRef>
              <c:f>Sheet1!$B$2:$B$24</c:f>
              <c:numCache>
                <c:formatCode>General</c:formatCode>
                <c:ptCount val="23"/>
                <c:pt idx="0">
                  <c:v>1522175</c:v>
                </c:pt>
                <c:pt idx="1">
                  <c:v>381428</c:v>
                </c:pt>
                <c:pt idx="2">
                  <c:v>13929</c:v>
                </c:pt>
                <c:pt idx="3">
                  <c:v>51563</c:v>
                </c:pt>
                <c:pt idx="4">
                  <c:v>198415</c:v>
                </c:pt>
                <c:pt idx="5">
                  <c:v>176952</c:v>
                </c:pt>
                <c:pt idx="6">
                  <c:v>11955</c:v>
                </c:pt>
                <c:pt idx="7">
                  <c:v>140151</c:v>
                </c:pt>
              </c:numCache>
            </c:numRef>
          </c:val>
          <c:extLst>
            <c:ext xmlns:c16="http://schemas.microsoft.com/office/drawing/2014/chart" uri="{C3380CC4-5D6E-409C-BE32-E72D297353CC}">
              <c16:uniqueId val="{00000028-76E7-4E5D-BC3A-5BB887144B4E}"/>
            </c:ext>
          </c:extLst>
        </c:ser>
        <c:ser>
          <c:idx val="1"/>
          <c:order val="1"/>
          <c:tx>
            <c:strRef>
              <c:f>Sheet1!$C$1</c:f>
              <c:strCache>
                <c:ptCount val="1"/>
                <c:pt idx="0">
                  <c:v>列1</c:v>
                </c:pt>
              </c:strCache>
            </c:strRef>
          </c:tx>
          <c:spPr>
            <a:effectLst>
              <a:outerShdw blurRad="50800" dist="38100" dir="2700000" algn="tl" rotWithShape="0">
                <a:prstClr val="black">
                  <a:alpha val="40000"/>
                </a:prstClr>
              </a:outerShdw>
            </a:effectLst>
          </c:spPr>
          <c:dPt>
            <c:idx val="0"/>
            <c:bubble3D val="0"/>
            <c:spPr>
              <a:solidFill>
                <a:schemeClr val="accent6">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2A-76E7-4E5D-BC3A-5BB887144B4E}"/>
              </c:ext>
            </c:extLst>
          </c:dPt>
          <c:dPt>
            <c:idx val="1"/>
            <c:bubble3D val="0"/>
            <c:spPr>
              <a:solidFill>
                <a:schemeClr val="accent6">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2C-76E7-4E5D-BC3A-5BB887144B4E}"/>
              </c:ext>
            </c:extLst>
          </c:dPt>
          <c:dPt>
            <c:idx val="2"/>
            <c:bubble3D val="0"/>
            <c:spPr>
              <a:solidFill>
                <a:schemeClr val="accent6">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2E-76E7-4E5D-BC3A-5BB887144B4E}"/>
              </c:ext>
            </c:extLst>
          </c:dPt>
          <c:dPt>
            <c:idx val="3"/>
            <c:bubble3D val="0"/>
            <c:spPr>
              <a:solidFill>
                <a:schemeClr val="accent6">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30-76E7-4E5D-BC3A-5BB887144B4E}"/>
              </c:ext>
            </c:extLst>
          </c:dPt>
          <c:dPt>
            <c:idx val="4"/>
            <c:bubble3D val="0"/>
            <c:spPr>
              <a:solidFill>
                <a:schemeClr val="accent2">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32-76E7-4E5D-BC3A-5BB887144B4E}"/>
              </c:ext>
            </c:extLst>
          </c:dPt>
          <c:dPt>
            <c:idx val="5"/>
            <c:bubble3D val="0"/>
            <c:spPr>
              <a:solidFill>
                <a:schemeClr val="accent2">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34-76E7-4E5D-BC3A-5BB887144B4E}"/>
              </c:ext>
            </c:extLst>
          </c:dPt>
          <c:dPt>
            <c:idx val="6"/>
            <c:bubble3D val="0"/>
            <c:spPr>
              <a:solidFill>
                <a:schemeClr val="accent2">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36-76E7-4E5D-BC3A-5BB887144B4E}"/>
              </c:ext>
            </c:extLst>
          </c:dPt>
          <c:dPt>
            <c:idx val="7"/>
            <c:bubble3D val="0"/>
            <c:spPr>
              <a:solidFill>
                <a:schemeClr val="accent2">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38-76E7-4E5D-BC3A-5BB887144B4E}"/>
              </c:ext>
            </c:extLst>
          </c:dPt>
          <c:dPt>
            <c:idx val="8"/>
            <c:bubble3D val="0"/>
            <c:spPr>
              <a:solidFill>
                <a:schemeClr val="accent2">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3A-76E7-4E5D-BC3A-5BB887144B4E}"/>
              </c:ext>
            </c:extLst>
          </c:dPt>
          <c:dPt>
            <c:idx val="9"/>
            <c:bubble3D val="0"/>
            <c:spPr>
              <a:solidFill>
                <a:schemeClr val="accent2">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3C-76E7-4E5D-BC3A-5BB887144B4E}"/>
              </c:ext>
            </c:extLst>
          </c:dPt>
          <c:dPt>
            <c:idx val="10"/>
            <c:bubble3D val="0"/>
            <c:spPr>
              <a:solidFill>
                <a:schemeClr val="accent4">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3E-76E7-4E5D-BC3A-5BB887144B4E}"/>
              </c:ext>
            </c:extLst>
          </c:dPt>
          <c:dPt>
            <c:idx val="11"/>
            <c:bubble3D val="0"/>
            <c:spPr>
              <a:solidFill>
                <a:schemeClr val="accent5">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40-76E7-4E5D-BC3A-5BB887144B4E}"/>
              </c:ext>
            </c:extLst>
          </c:dPt>
          <c:dPt>
            <c:idx val="12"/>
            <c:bubble3D val="0"/>
            <c:spPr>
              <a:solidFill>
                <a:schemeClr val="accent3">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42-76E7-4E5D-BC3A-5BB887144B4E}"/>
              </c:ext>
            </c:extLst>
          </c:dPt>
          <c:dPt>
            <c:idx val="13"/>
            <c:bubble3D val="0"/>
            <c:spPr>
              <a:solidFill>
                <a:schemeClr val="accent3">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44-76E7-4E5D-BC3A-5BB887144B4E}"/>
              </c:ext>
            </c:extLst>
          </c:dPt>
          <c:dPt>
            <c:idx val="15"/>
            <c:bubble3D val="0"/>
            <c:spPr>
              <a:solidFill>
                <a:schemeClr val="accent1">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48-76E7-4E5D-BC3A-5BB887144B4E}"/>
              </c:ext>
            </c:extLst>
          </c:dPt>
          <c:dPt>
            <c:idx val="16"/>
            <c:bubble3D val="0"/>
            <c:spPr>
              <a:solidFill>
                <a:schemeClr val="accent1">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4A-76E7-4E5D-BC3A-5BB887144B4E}"/>
              </c:ext>
            </c:extLst>
          </c:dPt>
          <c:dPt>
            <c:idx val="17"/>
            <c:bubble3D val="0"/>
            <c:spPr>
              <a:solidFill>
                <a:schemeClr val="accent1">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4C-76E7-4E5D-BC3A-5BB887144B4E}"/>
              </c:ext>
            </c:extLst>
          </c:dPt>
          <c:dPt>
            <c:idx val="18"/>
            <c:bubble3D val="0"/>
            <c:spPr>
              <a:solidFill>
                <a:schemeClr val="accent1">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4E-76E7-4E5D-BC3A-5BB887144B4E}"/>
              </c:ext>
            </c:extLst>
          </c:dPt>
          <c:dPt>
            <c:idx val="19"/>
            <c:bubble3D val="0"/>
            <c:spPr>
              <a:solidFill>
                <a:schemeClr val="accent1">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50-76E7-4E5D-BC3A-5BB887144B4E}"/>
              </c:ext>
            </c:extLst>
          </c:dPt>
          <c:dPt>
            <c:idx val="20"/>
            <c:bubble3D val="0"/>
            <c:spPr>
              <a:solidFill>
                <a:schemeClr val="accent1">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52-76E7-4E5D-BC3A-5BB887144B4E}"/>
              </c:ext>
            </c:extLst>
          </c:dPt>
          <c:dPt>
            <c:idx val="21"/>
            <c:bubble3D val="0"/>
            <c:spPr>
              <a:solidFill>
                <a:schemeClr val="tx2"/>
              </a:solidFill>
              <a:effectLst>
                <a:outerShdw blurRad="50800" dist="38100" dir="2700000" algn="tl" rotWithShape="0">
                  <a:prstClr val="black">
                    <a:alpha val="40000"/>
                  </a:prstClr>
                </a:outerShdw>
              </a:effectLst>
            </c:spPr>
            <c:extLst>
              <c:ext xmlns:c16="http://schemas.microsoft.com/office/drawing/2014/chart" uri="{C3380CC4-5D6E-409C-BE32-E72D297353CC}">
                <c16:uniqueId val="{00000051-9D4F-4BF0-9D56-27DAA91A9A9E}"/>
              </c:ext>
            </c:extLst>
          </c:dPt>
          <c:dPt>
            <c:idx val="22"/>
            <c:bubble3D val="0"/>
            <c:spPr>
              <a:solidFill>
                <a:schemeClr val="bg1">
                  <a:lumMod val="50000"/>
                </a:schemeClr>
              </a:solidFill>
              <a:ln w="19050">
                <a:solidFill>
                  <a:schemeClr val="bg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53-9D4F-4BF0-9D56-27DAA91A9A9E}"/>
              </c:ext>
            </c:extLst>
          </c:dPt>
          <c:dLbls>
            <c:dLbl>
              <c:idx val="0"/>
              <c:layout>
                <c:manualLayout>
                  <c:x val="1.1622588381548163E-2"/>
                  <c:y val="2.5435834002943115E-3"/>
                </c:manualLayout>
              </c:layout>
              <c:tx>
                <c:rich>
                  <a:bodyPr/>
                  <a:lstStyle/>
                  <a:p>
                    <a:pPr>
                      <a:lnSpc>
                        <a:spcPts val="1400"/>
                      </a:lnSpc>
                      <a:defRPr sz="1200" b="1">
                        <a:solidFill>
                          <a:schemeClr val="bg1"/>
                        </a:solidFill>
                      </a:defRPr>
                    </a:pPr>
                    <a:fld id="{001DA682-70F6-40D0-BC41-6F0FAF9707AB}" type="CATEGORYNAME">
                      <a:rPr lang="ja-JP" altLang="en-US" sz="1600"/>
                      <a:pPr>
                        <a:lnSpc>
                          <a:spcPts val="1400"/>
                        </a:lnSpc>
                        <a:defRPr sz="1200" b="1">
                          <a:solidFill>
                            <a:schemeClr val="bg1"/>
                          </a:solidFill>
                        </a:defRPr>
                      </a:pPr>
                      <a:t>[分類名]</a:t>
                    </a:fld>
                    <a:r>
                      <a:rPr lang="ja-JP" altLang="en-US" sz="1600" baseline="0" dirty="0"/>
                      <a:t>
</a:t>
                    </a:r>
                    <a:r>
                      <a:rPr lang="en-US" altLang="ja-JP" sz="1600" baseline="0" dirty="0"/>
                      <a:t>197</a:t>
                    </a:r>
                    <a:r>
                      <a:rPr lang="ja-JP" altLang="en-US" sz="1600" baseline="0" dirty="0"/>
                      <a:t>千人
</a:t>
                    </a:r>
                    <a:fld id="{886CF2F9-9D61-4F6D-92AB-0337ACD5A5C3}" type="PERCENTAGE">
                      <a:rPr lang="en-US" altLang="ja-JP" sz="1600" baseline="0"/>
                      <a:pPr>
                        <a:lnSpc>
                          <a:spcPts val="1400"/>
                        </a:lnSpc>
                        <a:defRPr sz="1200" b="1">
                          <a:solidFill>
                            <a:schemeClr val="bg1"/>
                          </a:solidFill>
                        </a:defRPr>
                      </a:pPr>
                      <a:t>[パーセンテージ]</a:t>
                    </a:fld>
                    <a:endParaRPr lang="ja-JP" altLang="en-US" sz="1600" baseline="0" dirty="0"/>
                  </a:p>
                </c:rich>
              </c:tx>
              <c:spPr>
                <a:noFill/>
                <a:ln>
                  <a:noFill/>
                </a:ln>
                <a:effectLst/>
              </c:spPr>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A-76E7-4E5D-BC3A-5BB887144B4E}"/>
                </c:ext>
              </c:extLst>
            </c:dLbl>
            <c:dLbl>
              <c:idx val="1"/>
              <c:tx>
                <c:rich>
                  <a:bodyPr/>
                  <a:lstStyle/>
                  <a:p>
                    <a:pPr>
                      <a:lnSpc>
                        <a:spcPts val="1400"/>
                      </a:lnSpc>
                      <a:defRPr sz="1200" b="1">
                        <a:solidFill>
                          <a:schemeClr val="bg1"/>
                        </a:solidFill>
                      </a:defRPr>
                    </a:pPr>
                    <a:fld id="{BA6E0D22-318C-4EF6-869C-E48E8BC79661}" type="CATEGORYNAME">
                      <a:rPr lang="ja-JP" altLang="en-US" sz="1200"/>
                      <a:pPr>
                        <a:lnSpc>
                          <a:spcPts val="1400"/>
                        </a:lnSpc>
                        <a:defRPr sz="1200" b="1">
                          <a:solidFill>
                            <a:schemeClr val="bg1"/>
                          </a:solidFill>
                        </a:defRPr>
                      </a:pPr>
                      <a:t>[分類名]</a:t>
                    </a:fld>
                    <a:r>
                      <a:rPr lang="ja-JP" altLang="en-US" sz="1200" baseline="0" dirty="0"/>
                      <a:t>
</a:t>
                    </a:r>
                    <a:r>
                      <a:rPr lang="en-US" altLang="ja-JP" sz="1200" baseline="0" dirty="0"/>
                      <a:t>731</a:t>
                    </a:r>
                    <a:r>
                      <a:rPr lang="ja-JP" altLang="en-US" sz="1200" baseline="0" dirty="0"/>
                      <a:t>千人
</a:t>
                    </a:r>
                    <a:fld id="{5E295DD3-7306-4822-B16A-B36BE8B57A56}" type="PERCENTAGE">
                      <a:rPr lang="en-US" altLang="ja-JP" sz="1200" baseline="0"/>
                      <a:pPr>
                        <a:lnSpc>
                          <a:spcPts val="1400"/>
                        </a:lnSpc>
                        <a:defRPr sz="1200" b="1">
                          <a:solidFill>
                            <a:schemeClr val="bg1"/>
                          </a:solidFill>
                        </a:defRPr>
                      </a:pPr>
                      <a:t>[パーセンテージ]</a:t>
                    </a:fld>
                    <a:endParaRPr lang="ja-JP" altLang="en-US" sz="1200" baseline="0" dirty="0"/>
                  </a:p>
                </c:rich>
              </c:tx>
              <c:spPr>
                <a:noFill/>
                <a:ln>
                  <a:noFill/>
                </a:ln>
                <a:effectLst/>
              </c:spPr>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C-76E7-4E5D-BC3A-5BB887144B4E}"/>
                </c:ext>
              </c:extLst>
            </c:dLbl>
            <c:dLbl>
              <c:idx val="2"/>
              <c:layout>
                <c:manualLayout>
                  <c:x val="-4.6490353526193497E-3"/>
                  <c:y val="-2.5435834002944281E-3"/>
                </c:manualLayout>
              </c:layout>
              <c:tx>
                <c:rich>
                  <a:bodyPr/>
                  <a:lstStyle/>
                  <a:p>
                    <a:pPr>
                      <a:lnSpc>
                        <a:spcPts val="1400"/>
                      </a:lnSpc>
                      <a:defRPr sz="1200" b="1">
                        <a:solidFill>
                          <a:schemeClr val="bg1"/>
                        </a:solidFill>
                      </a:defRPr>
                    </a:pPr>
                    <a:fld id="{D0D43DFB-6CF4-4956-95B3-A1CF04A231A5}" type="CATEGORYNAME">
                      <a:rPr lang="ja-JP" altLang="en-US"/>
                      <a:pPr>
                        <a:lnSpc>
                          <a:spcPts val="1400"/>
                        </a:lnSpc>
                        <a:defRPr sz="1200" b="1">
                          <a:solidFill>
                            <a:schemeClr val="bg1"/>
                          </a:solidFill>
                        </a:defRPr>
                      </a:pPr>
                      <a:t>[分類名]</a:t>
                    </a:fld>
                    <a:r>
                      <a:rPr lang="ja-JP" altLang="en-US" baseline="0" dirty="0"/>
                      <a:t>
</a:t>
                    </a:r>
                    <a:r>
                      <a:rPr lang="en-US" altLang="ja-JP" baseline="0" dirty="0"/>
                      <a:t>414</a:t>
                    </a:r>
                    <a:r>
                      <a:rPr lang="ja-JP" altLang="en-US" baseline="0" dirty="0"/>
                      <a:t>千人
</a:t>
                    </a:r>
                    <a:fld id="{25F37869-4E2C-4184-83E1-3795D51E2C96}" type="PERCENTAGE">
                      <a:rPr lang="en-US" altLang="ja-JP" baseline="0"/>
                      <a:pPr>
                        <a:lnSpc>
                          <a:spcPts val="1400"/>
                        </a:lnSpc>
                        <a:defRPr sz="1200" b="1">
                          <a:solidFill>
                            <a:schemeClr val="bg1"/>
                          </a:solidFill>
                        </a:defRPr>
                      </a:pPr>
                      <a:t>[パーセンテージ]</a:t>
                    </a:fld>
                    <a:endParaRPr lang="ja-JP" altLang="en-US" baseline="0" dirty="0"/>
                  </a:p>
                </c:rich>
              </c:tx>
              <c:spPr>
                <a:noFill/>
                <a:ln>
                  <a:noFill/>
                </a:ln>
                <a:effectLst/>
              </c:spPr>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E-76E7-4E5D-BC3A-5BB887144B4E}"/>
                </c:ext>
              </c:extLst>
            </c:dLbl>
            <c:dLbl>
              <c:idx val="3"/>
              <c:tx>
                <c:rich>
                  <a:bodyPr/>
                  <a:lstStyle/>
                  <a:p>
                    <a:pPr>
                      <a:lnSpc>
                        <a:spcPts val="1400"/>
                      </a:lnSpc>
                      <a:defRPr sz="1200" b="1">
                        <a:solidFill>
                          <a:schemeClr val="bg1"/>
                        </a:solidFill>
                      </a:defRPr>
                    </a:pPr>
                    <a:fld id="{EC0293D1-8784-42D1-8BD0-A7E6D077C6CA}" type="CATEGORYNAME">
                      <a:rPr lang="ja-JP" altLang="en-US"/>
                      <a:pPr>
                        <a:lnSpc>
                          <a:spcPts val="1400"/>
                        </a:lnSpc>
                        <a:defRPr sz="1200" b="1">
                          <a:solidFill>
                            <a:schemeClr val="bg1"/>
                          </a:solidFill>
                        </a:defRPr>
                      </a:pPr>
                      <a:t>[分類名]</a:t>
                    </a:fld>
                    <a:r>
                      <a:rPr lang="ja-JP" altLang="en-US" baseline="0" dirty="0"/>
                      <a:t>
</a:t>
                    </a:r>
                    <a:r>
                      <a:rPr lang="en-US" altLang="ja-JP" baseline="0" dirty="0"/>
                      <a:t>181</a:t>
                    </a:r>
                    <a:r>
                      <a:rPr lang="ja-JP" altLang="en-US" baseline="0" dirty="0"/>
                      <a:t>千人
</a:t>
                    </a:r>
                    <a:fld id="{E4FCE16A-A5FF-4D79-ADA0-BA79543D0D9E}" type="PERCENTAGE">
                      <a:rPr lang="en-US" altLang="ja-JP" baseline="0"/>
                      <a:pPr>
                        <a:lnSpc>
                          <a:spcPts val="1400"/>
                        </a:lnSpc>
                        <a:defRPr sz="1200" b="1">
                          <a:solidFill>
                            <a:schemeClr val="bg1"/>
                          </a:solidFill>
                        </a:defRPr>
                      </a:pPr>
                      <a:t>[パーセンテージ]</a:t>
                    </a:fld>
                    <a:endParaRPr lang="ja-JP" altLang="en-US" baseline="0" dirty="0"/>
                  </a:p>
                </c:rich>
              </c:tx>
              <c:spPr>
                <a:noFill/>
                <a:ln>
                  <a:noFill/>
                </a:ln>
                <a:effectLst/>
              </c:spPr>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30-76E7-4E5D-BC3A-5BB887144B4E}"/>
                </c:ext>
              </c:extLst>
            </c:dLbl>
            <c:dLbl>
              <c:idx val="4"/>
              <c:tx>
                <c:rich>
                  <a:bodyPr/>
                  <a:lstStyle/>
                  <a:p>
                    <a:pPr>
                      <a:lnSpc>
                        <a:spcPts val="1200"/>
                      </a:lnSpc>
                      <a:defRPr sz="1200" b="1">
                        <a:solidFill>
                          <a:schemeClr val="bg1"/>
                        </a:solidFill>
                      </a:defRPr>
                    </a:pPr>
                    <a:fld id="{E02287F7-F973-40B3-81B4-EC0D2AF17A6B}" type="CATEGORYNAME">
                      <a:rPr lang="ja-JP" altLang="en-US" sz="1200"/>
                      <a:pPr>
                        <a:lnSpc>
                          <a:spcPts val="1200"/>
                        </a:lnSpc>
                        <a:defRPr sz="1200" b="1">
                          <a:solidFill>
                            <a:schemeClr val="bg1"/>
                          </a:solidFill>
                        </a:defRPr>
                      </a:pPr>
                      <a:t>[分類名]</a:t>
                    </a:fld>
                    <a:r>
                      <a:rPr lang="ja-JP" altLang="en-US" sz="1200" baseline="0"/>
                      <a:t>
</a:t>
                    </a:r>
                    <a:r>
                      <a:rPr lang="en-US" altLang="ja-JP" sz="1200" baseline="0"/>
                      <a:t>145</a:t>
                    </a:r>
                    <a:r>
                      <a:rPr lang="ja-JP" altLang="en-US" sz="1200" baseline="0"/>
                      <a:t>千人</a:t>
                    </a:r>
                    <a:r>
                      <a:rPr lang="ja-JP" altLang="en-US" sz="1200" baseline="0" dirty="0"/>
                      <a:t>
</a:t>
                    </a:r>
                    <a:fld id="{0278C194-8ECA-4890-8EE0-F43003EFE6FB}" type="PERCENTAGE">
                      <a:rPr lang="en-US" altLang="ja-JP" sz="1200" baseline="0"/>
                      <a:pPr>
                        <a:lnSpc>
                          <a:spcPts val="1200"/>
                        </a:lnSpc>
                        <a:defRPr sz="1200" b="1">
                          <a:solidFill>
                            <a:schemeClr val="bg1"/>
                          </a:solidFill>
                        </a:defRPr>
                      </a:pPr>
                      <a:t>[パーセンテージ]</a:t>
                    </a:fld>
                    <a:endParaRPr lang="ja-JP" altLang="en-US" sz="1200" baseline="0" dirty="0"/>
                  </a:p>
                </c:rich>
              </c:tx>
              <c:spPr>
                <a:noFill/>
                <a:ln>
                  <a:noFill/>
                </a:ln>
                <a:effectLst/>
              </c:spPr>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32-76E7-4E5D-BC3A-5BB887144B4E}"/>
                </c:ext>
              </c:extLst>
            </c:dLbl>
            <c:dLbl>
              <c:idx val="5"/>
              <c:delete val="1"/>
              <c:extLst>
                <c:ext xmlns:c15="http://schemas.microsoft.com/office/drawing/2012/chart" uri="{CE6537A1-D6FC-4f65-9D91-7224C49458BB}"/>
                <c:ext xmlns:c16="http://schemas.microsoft.com/office/drawing/2014/chart" uri="{C3380CC4-5D6E-409C-BE32-E72D297353CC}">
                  <c16:uniqueId val="{00000034-76E7-4E5D-BC3A-5BB887144B4E}"/>
                </c:ext>
              </c:extLst>
            </c:dLbl>
            <c:dLbl>
              <c:idx val="6"/>
              <c:delete val="1"/>
              <c:extLst>
                <c:ext xmlns:c15="http://schemas.microsoft.com/office/drawing/2012/chart" uri="{CE6537A1-D6FC-4f65-9D91-7224C49458BB}"/>
                <c:ext xmlns:c16="http://schemas.microsoft.com/office/drawing/2014/chart" uri="{C3380CC4-5D6E-409C-BE32-E72D297353CC}">
                  <c16:uniqueId val="{00000036-76E7-4E5D-BC3A-5BB887144B4E}"/>
                </c:ext>
              </c:extLst>
            </c:dLbl>
            <c:dLbl>
              <c:idx val="7"/>
              <c:delete val="1"/>
              <c:extLst>
                <c:ext xmlns:c15="http://schemas.microsoft.com/office/drawing/2012/chart" uri="{CE6537A1-D6FC-4f65-9D91-7224C49458BB}"/>
                <c:ext xmlns:c16="http://schemas.microsoft.com/office/drawing/2014/chart" uri="{C3380CC4-5D6E-409C-BE32-E72D297353CC}">
                  <c16:uniqueId val="{00000038-76E7-4E5D-BC3A-5BB887144B4E}"/>
                </c:ext>
              </c:extLst>
            </c:dLbl>
            <c:dLbl>
              <c:idx val="8"/>
              <c:delete val="1"/>
              <c:extLst>
                <c:ext xmlns:c15="http://schemas.microsoft.com/office/drawing/2012/chart" uri="{CE6537A1-D6FC-4f65-9D91-7224C49458BB}"/>
                <c:ext xmlns:c16="http://schemas.microsoft.com/office/drawing/2014/chart" uri="{C3380CC4-5D6E-409C-BE32-E72D297353CC}">
                  <c16:uniqueId val="{0000003A-76E7-4E5D-BC3A-5BB887144B4E}"/>
                </c:ext>
              </c:extLst>
            </c:dLbl>
            <c:dLbl>
              <c:idx val="9"/>
              <c:delete val="1"/>
              <c:extLst>
                <c:ext xmlns:c15="http://schemas.microsoft.com/office/drawing/2012/chart" uri="{CE6537A1-D6FC-4f65-9D91-7224C49458BB}"/>
                <c:ext xmlns:c16="http://schemas.microsoft.com/office/drawing/2014/chart" uri="{C3380CC4-5D6E-409C-BE32-E72D297353CC}">
                  <c16:uniqueId val="{0000003C-76E7-4E5D-BC3A-5BB887144B4E}"/>
                </c:ext>
              </c:extLst>
            </c:dLbl>
            <c:dLbl>
              <c:idx val="10"/>
              <c:delete val="1"/>
              <c:extLst>
                <c:ext xmlns:c15="http://schemas.microsoft.com/office/drawing/2012/chart" uri="{CE6537A1-D6FC-4f65-9D91-7224C49458BB}"/>
                <c:ext xmlns:c16="http://schemas.microsoft.com/office/drawing/2014/chart" uri="{C3380CC4-5D6E-409C-BE32-E72D297353CC}">
                  <c16:uniqueId val="{0000003E-76E7-4E5D-BC3A-5BB887144B4E}"/>
                </c:ext>
              </c:extLst>
            </c:dLbl>
            <c:dLbl>
              <c:idx val="11"/>
              <c:delete val="1"/>
              <c:extLst>
                <c:ext xmlns:c15="http://schemas.microsoft.com/office/drawing/2012/chart" uri="{CE6537A1-D6FC-4f65-9D91-7224C49458BB}"/>
                <c:ext xmlns:c16="http://schemas.microsoft.com/office/drawing/2014/chart" uri="{C3380CC4-5D6E-409C-BE32-E72D297353CC}">
                  <c16:uniqueId val="{00000040-76E7-4E5D-BC3A-5BB887144B4E}"/>
                </c:ext>
              </c:extLst>
            </c:dLbl>
            <c:dLbl>
              <c:idx val="12"/>
              <c:tx>
                <c:rich>
                  <a:bodyPr/>
                  <a:lstStyle/>
                  <a:p>
                    <a:pPr>
                      <a:lnSpc>
                        <a:spcPts val="1400"/>
                      </a:lnSpc>
                      <a:defRPr sz="1200" b="1">
                        <a:solidFill>
                          <a:schemeClr val="bg1"/>
                        </a:solidFill>
                      </a:defRPr>
                    </a:pPr>
                    <a:fld id="{3C25E154-956E-4358-ABD3-B6DCE6754518}" type="CATEGORYNAME">
                      <a:rPr lang="ja-JP" altLang="en-US"/>
                      <a:pPr>
                        <a:lnSpc>
                          <a:spcPts val="1400"/>
                        </a:lnSpc>
                        <a:defRPr sz="1200" b="1">
                          <a:solidFill>
                            <a:schemeClr val="bg1"/>
                          </a:solidFill>
                        </a:defRPr>
                      </a:pPr>
                      <a:t>[分類名]</a:t>
                    </a:fld>
                    <a:r>
                      <a:rPr lang="ja-JP" altLang="en-US" baseline="0"/>
                      <a:t>
</a:t>
                    </a:r>
                    <a:r>
                      <a:rPr lang="en-US" altLang="ja-JP" baseline="0"/>
                      <a:t>153</a:t>
                    </a:r>
                    <a:r>
                      <a:rPr lang="ja-JP" altLang="en-US" baseline="0"/>
                      <a:t>千人</a:t>
                    </a:r>
                    <a:r>
                      <a:rPr lang="ja-JP" altLang="en-US" baseline="0" dirty="0"/>
                      <a:t>
</a:t>
                    </a:r>
                    <a:fld id="{9BE4B748-155F-445A-8904-B2AF3F9CBB3F}" type="PERCENTAGE">
                      <a:rPr lang="en-US" altLang="ja-JP" baseline="0"/>
                      <a:pPr>
                        <a:lnSpc>
                          <a:spcPts val="1400"/>
                        </a:lnSpc>
                        <a:defRPr sz="1200" b="1">
                          <a:solidFill>
                            <a:schemeClr val="bg1"/>
                          </a:solidFill>
                        </a:defRPr>
                      </a:pPr>
                      <a:t>[パーセンテージ]</a:t>
                    </a:fld>
                    <a:endParaRPr lang="ja-JP" altLang="en-US" baseline="0" dirty="0"/>
                  </a:p>
                </c:rich>
              </c:tx>
              <c:spPr>
                <a:noFill/>
                <a:ln>
                  <a:noFill/>
                </a:ln>
                <a:effectLst/>
              </c:spPr>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42-76E7-4E5D-BC3A-5BB887144B4E}"/>
                </c:ext>
              </c:extLst>
            </c:dLbl>
            <c:dLbl>
              <c:idx val="13"/>
              <c:delete val="1"/>
              <c:extLst>
                <c:ext xmlns:c15="http://schemas.microsoft.com/office/drawing/2012/chart" uri="{CE6537A1-D6FC-4f65-9D91-7224C49458BB}"/>
                <c:ext xmlns:c16="http://schemas.microsoft.com/office/drawing/2014/chart" uri="{C3380CC4-5D6E-409C-BE32-E72D297353CC}">
                  <c16:uniqueId val="{00000044-76E7-4E5D-BC3A-5BB887144B4E}"/>
                </c:ext>
              </c:extLst>
            </c:dLbl>
            <c:dLbl>
              <c:idx val="14"/>
              <c:delete val="1"/>
              <c:extLst>
                <c:ext xmlns:c15="http://schemas.microsoft.com/office/drawing/2012/chart" uri="{CE6537A1-D6FC-4f65-9D91-7224C49458BB}"/>
                <c:ext xmlns:c16="http://schemas.microsoft.com/office/drawing/2014/chart" uri="{C3380CC4-5D6E-409C-BE32-E72D297353CC}">
                  <c16:uniqueId val="{00000054-9D4F-4BF0-9D56-27DAA91A9A9E}"/>
                </c:ext>
              </c:extLst>
            </c:dLbl>
            <c:dLbl>
              <c:idx val="15"/>
              <c:delete val="1"/>
              <c:extLst>
                <c:ext xmlns:c15="http://schemas.microsoft.com/office/drawing/2012/chart" uri="{CE6537A1-D6FC-4f65-9D91-7224C49458BB}"/>
                <c:ext xmlns:c16="http://schemas.microsoft.com/office/drawing/2014/chart" uri="{C3380CC4-5D6E-409C-BE32-E72D297353CC}">
                  <c16:uniqueId val="{00000048-76E7-4E5D-BC3A-5BB887144B4E}"/>
                </c:ext>
              </c:extLst>
            </c:dLbl>
            <c:dLbl>
              <c:idx val="16"/>
              <c:delete val="1"/>
              <c:extLst>
                <c:ext xmlns:c15="http://schemas.microsoft.com/office/drawing/2012/chart" uri="{CE6537A1-D6FC-4f65-9D91-7224C49458BB}"/>
                <c:ext xmlns:c16="http://schemas.microsoft.com/office/drawing/2014/chart" uri="{C3380CC4-5D6E-409C-BE32-E72D297353CC}">
                  <c16:uniqueId val="{0000004A-76E7-4E5D-BC3A-5BB887144B4E}"/>
                </c:ext>
              </c:extLst>
            </c:dLbl>
            <c:dLbl>
              <c:idx val="17"/>
              <c:delete val="1"/>
              <c:extLst>
                <c:ext xmlns:c15="http://schemas.microsoft.com/office/drawing/2012/chart" uri="{CE6537A1-D6FC-4f65-9D91-7224C49458BB}"/>
                <c:ext xmlns:c16="http://schemas.microsoft.com/office/drawing/2014/chart" uri="{C3380CC4-5D6E-409C-BE32-E72D297353CC}">
                  <c16:uniqueId val="{0000004C-76E7-4E5D-BC3A-5BB887144B4E}"/>
                </c:ext>
              </c:extLst>
            </c:dLbl>
            <c:dLbl>
              <c:idx val="18"/>
              <c:delete val="1"/>
              <c:extLst>
                <c:ext xmlns:c15="http://schemas.microsoft.com/office/drawing/2012/chart" uri="{CE6537A1-D6FC-4f65-9D91-7224C49458BB}"/>
                <c:ext xmlns:c16="http://schemas.microsoft.com/office/drawing/2014/chart" uri="{C3380CC4-5D6E-409C-BE32-E72D297353CC}">
                  <c16:uniqueId val="{0000004E-76E7-4E5D-BC3A-5BB887144B4E}"/>
                </c:ext>
              </c:extLst>
            </c:dLbl>
            <c:dLbl>
              <c:idx val="19"/>
              <c:delete val="1"/>
              <c:extLst>
                <c:ext xmlns:c15="http://schemas.microsoft.com/office/drawing/2012/chart" uri="{CE6537A1-D6FC-4f65-9D91-7224C49458BB}"/>
                <c:ext xmlns:c16="http://schemas.microsoft.com/office/drawing/2014/chart" uri="{C3380CC4-5D6E-409C-BE32-E72D297353CC}">
                  <c16:uniqueId val="{00000050-76E7-4E5D-BC3A-5BB887144B4E}"/>
                </c:ext>
              </c:extLst>
            </c:dLbl>
            <c:dLbl>
              <c:idx val="20"/>
              <c:delete val="1"/>
              <c:extLst>
                <c:ext xmlns:c15="http://schemas.microsoft.com/office/drawing/2012/chart" uri="{CE6537A1-D6FC-4f65-9D91-7224C49458BB}"/>
                <c:ext xmlns:c16="http://schemas.microsoft.com/office/drawing/2014/chart" uri="{C3380CC4-5D6E-409C-BE32-E72D297353CC}">
                  <c16:uniqueId val="{00000052-76E7-4E5D-BC3A-5BB887144B4E}"/>
                </c:ext>
              </c:extLst>
            </c:dLbl>
            <c:dLbl>
              <c:idx val="21"/>
              <c:delete val="1"/>
              <c:extLst>
                <c:ext xmlns:c15="http://schemas.microsoft.com/office/drawing/2012/chart" uri="{CE6537A1-D6FC-4f65-9D91-7224C49458BB}"/>
                <c:ext xmlns:c16="http://schemas.microsoft.com/office/drawing/2014/chart" uri="{C3380CC4-5D6E-409C-BE32-E72D297353CC}">
                  <c16:uniqueId val="{00000051-9D4F-4BF0-9D56-27DAA91A9A9E}"/>
                </c:ext>
              </c:extLst>
            </c:dLbl>
            <c:dLbl>
              <c:idx val="22"/>
              <c:tx>
                <c:rich>
                  <a:bodyPr/>
                  <a:lstStyle/>
                  <a:p>
                    <a:pPr>
                      <a:lnSpc>
                        <a:spcPts val="1200"/>
                      </a:lnSpc>
                      <a:defRPr sz="1000" b="1">
                        <a:solidFill>
                          <a:schemeClr val="bg1"/>
                        </a:solidFill>
                      </a:defRPr>
                    </a:pPr>
                    <a:fld id="{255B617E-CB4C-4FAC-AA45-B20E5AB3C780}" type="CATEGORYNAME">
                      <a:rPr lang="ja-JP" altLang="en-US" sz="1000"/>
                      <a:pPr>
                        <a:lnSpc>
                          <a:spcPts val="1200"/>
                        </a:lnSpc>
                        <a:defRPr sz="1000" b="1">
                          <a:solidFill>
                            <a:schemeClr val="bg1"/>
                          </a:solidFill>
                        </a:defRPr>
                      </a:pPr>
                      <a:t>[分類名]</a:t>
                    </a:fld>
                    <a:r>
                      <a:rPr lang="ja-JP" altLang="en-US" sz="1000" baseline="0"/>
                      <a:t>
</a:t>
                    </a:r>
                    <a:r>
                      <a:rPr lang="en-US" altLang="ja-JP" sz="1000" baseline="0"/>
                      <a:t>140</a:t>
                    </a:r>
                    <a:r>
                      <a:rPr lang="ja-JP" altLang="en-US" sz="1000" baseline="0"/>
                      <a:t>千人</a:t>
                    </a:r>
                    <a:r>
                      <a:rPr lang="ja-JP" altLang="en-US" sz="1000" baseline="0" dirty="0"/>
                      <a:t>
</a:t>
                    </a:r>
                    <a:fld id="{D2BBA510-DD22-44AE-A29A-FAB4B9BD43F3}" type="PERCENTAGE">
                      <a:rPr lang="en-US" altLang="ja-JP" sz="1000" baseline="0"/>
                      <a:pPr>
                        <a:lnSpc>
                          <a:spcPts val="1200"/>
                        </a:lnSpc>
                        <a:defRPr sz="1000" b="1">
                          <a:solidFill>
                            <a:schemeClr val="bg1"/>
                          </a:solidFill>
                        </a:defRPr>
                      </a:pPr>
                      <a:t>[パーセンテージ]</a:t>
                    </a:fld>
                    <a:endParaRPr lang="ja-JP" altLang="en-US" sz="1000" baseline="0" dirty="0"/>
                  </a:p>
                </c:rich>
              </c:tx>
              <c:spPr>
                <a:noFill/>
                <a:ln>
                  <a:noFill/>
                </a:ln>
                <a:effectLst/>
              </c:spPr>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53-9D4F-4BF0-9D56-27DAA91A9A9E}"/>
                </c:ext>
              </c:extLst>
            </c:dLbl>
            <c:spPr>
              <a:noFill/>
              <a:ln>
                <a:noFill/>
              </a:ln>
              <a:effectLst/>
            </c:spPr>
            <c:showLegendKey val="0"/>
            <c:showVal val="1"/>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Sheet1!$A$2:$A$24</c:f>
              <c:strCache>
                <c:ptCount val="23"/>
                <c:pt idx="0">
                  <c:v>韓国</c:v>
                </c:pt>
                <c:pt idx="1">
                  <c:v>中国</c:v>
                </c:pt>
                <c:pt idx="2">
                  <c:v>台湾</c:v>
                </c:pt>
                <c:pt idx="3">
                  <c:v>香港</c:v>
                </c:pt>
                <c:pt idx="4">
                  <c:v>タイ</c:v>
                </c:pt>
                <c:pt idx="5">
                  <c:v>シンガポール</c:v>
                </c:pt>
                <c:pt idx="6">
                  <c:v>マレーシア</c:v>
                </c:pt>
                <c:pt idx="7">
                  <c:v>インドネシア</c:v>
                </c:pt>
                <c:pt idx="8">
                  <c:v>フィリピン</c:v>
                </c:pt>
                <c:pt idx="9">
                  <c:v>ベトナム</c:v>
                </c:pt>
                <c:pt idx="10">
                  <c:v>インド</c:v>
                </c:pt>
                <c:pt idx="11">
                  <c:v>オーストラリア</c:v>
                </c:pt>
                <c:pt idx="12">
                  <c:v>米国</c:v>
                </c:pt>
                <c:pt idx="13">
                  <c:v>カナダ</c:v>
                </c:pt>
                <c:pt idx="14">
                  <c:v>メキシコ</c:v>
                </c:pt>
                <c:pt idx="15">
                  <c:v>英国</c:v>
                </c:pt>
                <c:pt idx="16">
                  <c:v>フランス</c:v>
                </c:pt>
                <c:pt idx="17">
                  <c:v>ドイツ</c:v>
                </c:pt>
                <c:pt idx="18">
                  <c:v>イタリア</c:v>
                </c:pt>
                <c:pt idx="19">
                  <c:v>スペイン</c:v>
                </c:pt>
                <c:pt idx="20">
                  <c:v>ロシア</c:v>
                </c:pt>
                <c:pt idx="21">
                  <c:v>中東地域</c:v>
                </c:pt>
                <c:pt idx="22">
                  <c:v>その他</c:v>
                </c:pt>
              </c:strCache>
            </c:strRef>
          </c:cat>
          <c:val>
            <c:numRef>
              <c:f>Sheet1!$C$2:$C$24</c:f>
              <c:numCache>
                <c:formatCode>General</c:formatCode>
                <c:ptCount val="23"/>
                <c:pt idx="0">
                  <c:v>197281</c:v>
                </c:pt>
                <c:pt idx="1">
                  <c:v>730631</c:v>
                </c:pt>
                <c:pt idx="2">
                  <c:v>413701</c:v>
                </c:pt>
                <c:pt idx="3">
                  <c:v>180562</c:v>
                </c:pt>
                <c:pt idx="4">
                  <c:v>145333</c:v>
                </c:pt>
                <c:pt idx="5">
                  <c:v>41937</c:v>
                </c:pt>
                <c:pt idx="6">
                  <c:v>48864</c:v>
                </c:pt>
                <c:pt idx="7">
                  <c:v>34094</c:v>
                </c:pt>
                <c:pt idx="8">
                  <c:v>64690</c:v>
                </c:pt>
                <c:pt idx="9">
                  <c:v>46510</c:v>
                </c:pt>
                <c:pt idx="10">
                  <c:v>13929</c:v>
                </c:pt>
                <c:pt idx="11">
                  <c:v>51563</c:v>
                </c:pt>
                <c:pt idx="12">
                  <c:v>153363</c:v>
                </c:pt>
                <c:pt idx="13">
                  <c:v>37667</c:v>
                </c:pt>
                <c:pt idx="14">
                  <c:v>7385</c:v>
                </c:pt>
                <c:pt idx="15">
                  <c:v>68401</c:v>
                </c:pt>
                <c:pt idx="16">
                  <c:v>39457</c:v>
                </c:pt>
                <c:pt idx="17">
                  <c:v>26276</c:v>
                </c:pt>
                <c:pt idx="18">
                  <c:v>14731</c:v>
                </c:pt>
                <c:pt idx="19">
                  <c:v>13739</c:v>
                </c:pt>
                <c:pt idx="20">
                  <c:v>14348</c:v>
                </c:pt>
                <c:pt idx="21">
                  <c:v>11955</c:v>
                </c:pt>
                <c:pt idx="22">
                  <c:v>140151</c:v>
                </c:pt>
              </c:numCache>
            </c:numRef>
          </c:val>
          <c:extLst>
            <c:ext xmlns:c16="http://schemas.microsoft.com/office/drawing/2014/chart" uri="{C3380CC4-5D6E-409C-BE32-E72D297353CC}">
              <c16:uniqueId val="{00000053-76E7-4E5D-BC3A-5BB887144B4E}"/>
            </c:ext>
          </c:extLst>
        </c:ser>
        <c:dLbls>
          <c:showLegendKey val="0"/>
          <c:showVal val="0"/>
          <c:showCatName val="0"/>
          <c:showSerName val="0"/>
          <c:showPercent val="0"/>
          <c:showBubbleSize val="0"/>
          <c:showLeaderLines val="1"/>
        </c:dLbls>
        <c:firstSliceAng val="0"/>
        <c:holeSize val="28"/>
      </c:doughnutChart>
      <c:spPr>
        <a:noFill/>
        <a:ln>
          <a:noFill/>
        </a:ln>
        <a:effectLst/>
      </c:spPr>
    </c:plotArea>
    <c:plotVisOnly val="1"/>
    <c:dispBlanksAs val="gap"/>
    <c:showDLblsOverMax val="0"/>
  </c:chart>
  <c:spPr>
    <a:noFill/>
    <a:ln>
      <a:noFill/>
    </a:ln>
    <a:effectLst/>
  </c:spPr>
  <c:txPr>
    <a:bodyPr/>
    <a:lstStyle/>
    <a:p>
      <a:pPr>
        <a:defRPr>
          <a:latin typeface="Meiryo UI" panose="020B0604030504040204" pitchFamily="50" charset="-128"/>
          <a:ea typeface="Meiryo UI" panose="020B0604030504040204" pitchFamily="50" charset="-128"/>
        </a:defRPr>
      </a:pPr>
      <a:endParaRPr lang="ja-JP"/>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7890322965169428"/>
          <c:y val="0.11642726092036161"/>
          <c:w val="0.8121015002775811"/>
          <c:h val="0.85970288024183028"/>
        </c:manualLayout>
      </c:layout>
      <c:doughnutChart>
        <c:varyColors val="1"/>
        <c:ser>
          <c:idx val="0"/>
          <c:order val="0"/>
          <c:tx>
            <c:strRef>
              <c:f>Sheet1!$B$1</c:f>
              <c:strCache>
                <c:ptCount val="1"/>
                <c:pt idx="0">
                  <c:v>売上高</c:v>
                </c:pt>
              </c:strCache>
            </c:strRef>
          </c:tx>
          <c:spPr>
            <a:effectLst>
              <a:outerShdw blurRad="50800" dist="38100" dir="2700000" algn="tl" rotWithShape="0">
                <a:prstClr val="black">
                  <a:alpha val="40000"/>
                </a:prstClr>
              </a:outerShdw>
            </a:effectLst>
          </c:spPr>
          <c:dPt>
            <c:idx val="0"/>
            <c:bubble3D val="0"/>
            <c:spPr>
              <a:solidFill>
                <a:schemeClr val="accent2">
                  <a:lumMod val="60000"/>
                  <a:lumOff val="4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1-50E9-48AE-8F53-50B84CD5C6D6}"/>
              </c:ext>
            </c:extLst>
          </c:dPt>
          <c:dPt>
            <c:idx val="1"/>
            <c:bubble3D val="0"/>
            <c:spPr>
              <a:solidFill>
                <a:schemeClr val="accent4">
                  <a:lumMod val="60000"/>
                  <a:lumOff val="4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3-50E9-48AE-8F53-50B84CD5C6D6}"/>
              </c:ext>
            </c:extLst>
          </c:dPt>
          <c:dPt>
            <c:idx val="2"/>
            <c:bubble3D val="0"/>
            <c:spPr>
              <a:solidFill>
                <a:schemeClr val="accent5">
                  <a:lumMod val="60000"/>
                  <a:lumOff val="4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5-50E9-48AE-8F53-50B84CD5C6D6}"/>
              </c:ext>
            </c:extLst>
          </c:dPt>
          <c:dPt>
            <c:idx val="3"/>
            <c:bubble3D val="0"/>
            <c:spPr>
              <a:solidFill>
                <a:schemeClr val="accent3">
                  <a:lumMod val="60000"/>
                  <a:lumOff val="4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7-50E9-48AE-8F53-50B84CD5C6D6}"/>
              </c:ext>
            </c:extLst>
          </c:dPt>
          <c:dPt>
            <c:idx val="4"/>
            <c:bubble3D val="0"/>
            <c:spPr>
              <a:solidFill>
                <a:schemeClr val="accent1">
                  <a:lumMod val="60000"/>
                  <a:lumOff val="4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9-50E9-48AE-8F53-50B84CD5C6D6}"/>
              </c:ext>
            </c:extLst>
          </c:dPt>
          <c:dPt>
            <c:idx val="5"/>
            <c:bubble3D val="0"/>
            <c:spPr>
              <a:solidFill>
                <a:schemeClr val="tx2">
                  <a:lumMod val="60000"/>
                  <a:lumOff val="4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B-50E9-48AE-8F53-50B84CD5C6D6}"/>
              </c:ext>
            </c:extLst>
          </c:dPt>
          <c:dPt>
            <c:idx val="6"/>
            <c:bubble3D val="0"/>
            <c:spPr>
              <a:solidFill>
                <a:schemeClr val="bg1">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D-50E9-48AE-8F53-50B84CD5C6D6}"/>
              </c:ext>
            </c:extLst>
          </c:dPt>
          <c:dPt>
            <c:idx val="7"/>
            <c:bubble3D val="0"/>
            <c:spPr>
              <a:solidFill>
                <a:schemeClr val="accent3">
                  <a:lumMod val="6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F-50E9-48AE-8F53-50B84CD5C6D6}"/>
              </c:ext>
            </c:extLst>
          </c:dPt>
          <c:dPt>
            <c:idx val="8"/>
            <c:bubble3D val="0"/>
            <c:spPr>
              <a:solidFill>
                <a:schemeClr val="accent4">
                  <a:lumMod val="6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11-50E9-48AE-8F53-50B84CD5C6D6}"/>
              </c:ext>
            </c:extLst>
          </c:dPt>
          <c:dPt>
            <c:idx val="9"/>
            <c:bubble3D val="0"/>
            <c:spPr>
              <a:solidFill>
                <a:schemeClr val="accent5">
                  <a:lumMod val="6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13-50E9-48AE-8F53-50B84CD5C6D6}"/>
              </c:ext>
            </c:extLst>
          </c:dPt>
          <c:dPt>
            <c:idx val="10"/>
            <c:bubble3D val="0"/>
            <c:spPr>
              <a:solidFill>
                <a:schemeClr val="accent2">
                  <a:lumMod val="8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15-50E9-48AE-8F53-50B84CD5C6D6}"/>
              </c:ext>
            </c:extLst>
          </c:dPt>
          <c:dPt>
            <c:idx val="11"/>
            <c:bubble3D val="0"/>
            <c:spPr>
              <a:solidFill>
                <a:schemeClr val="accent6">
                  <a:lumMod val="6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17-50E9-48AE-8F53-50B84CD5C6D6}"/>
              </c:ext>
            </c:extLst>
          </c:dPt>
          <c:dPt>
            <c:idx val="12"/>
            <c:bubble3D val="0"/>
            <c:spPr>
              <a:solidFill>
                <a:schemeClr val="accent1">
                  <a:lumMod val="80000"/>
                  <a:lumOff val="2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19-50E9-48AE-8F53-50B84CD5C6D6}"/>
              </c:ext>
            </c:extLst>
          </c:dPt>
          <c:dPt>
            <c:idx val="15"/>
            <c:bubble3D val="0"/>
            <c:spPr>
              <a:solidFill>
                <a:schemeClr val="accent3">
                  <a:lumMod val="80000"/>
                  <a:lumOff val="2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1F-50E9-48AE-8F53-50B84CD5C6D6}"/>
              </c:ext>
            </c:extLst>
          </c:dPt>
          <c:dPt>
            <c:idx val="16"/>
            <c:bubble3D val="0"/>
            <c:spPr>
              <a:solidFill>
                <a:schemeClr val="accent4">
                  <a:lumMod val="80000"/>
                  <a:lumOff val="2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21-50E9-48AE-8F53-50B84CD5C6D6}"/>
              </c:ext>
            </c:extLst>
          </c:dPt>
          <c:dPt>
            <c:idx val="17"/>
            <c:bubble3D val="0"/>
            <c:spPr>
              <a:solidFill>
                <a:schemeClr val="accent5">
                  <a:lumMod val="80000"/>
                  <a:lumOff val="2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23-50E9-48AE-8F53-50B84CD5C6D6}"/>
              </c:ext>
            </c:extLst>
          </c:dPt>
          <c:dPt>
            <c:idx val="18"/>
            <c:bubble3D val="0"/>
            <c:spPr>
              <a:solidFill>
                <a:schemeClr val="accent1">
                  <a:lumMod val="8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25-50E9-48AE-8F53-50B84CD5C6D6}"/>
              </c:ext>
            </c:extLst>
          </c:dPt>
          <c:dPt>
            <c:idx val="19"/>
            <c:bubble3D val="0"/>
            <c:spPr>
              <a:solidFill>
                <a:schemeClr val="accent6">
                  <a:lumMod val="80000"/>
                  <a:lumOff val="20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27-50E9-48AE-8F53-50B84CD5C6D6}"/>
              </c:ext>
            </c:extLst>
          </c:dPt>
          <c:dLbls>
            <c:dLbl>
              <c:idx val="0"/>
              <c:layout>
                <c:manualLayout>
                  <c:x val="2.1262247556849785E-3"/>
                  <c:y val="0"/>
                </c:manualLayout>
              </c:layout>
              <c:tx>
                <c:rich>
                  <a:bodyPr wrap="square" lIns="38100" tIns="19050" rIns="38100" bIns="19050" anchor="ctr">
                    <a:spAutoFit/>
                  </a:bodyPr>
                  <a:lstStyle/>
                  <a:p>
                    <a:pPr>
                      <a:lnSpc>
                        <a:spcPts val="1400"/>
                      </a:lnSpc>
                      <a:defRPr sz="1200" b="1">
                        <a:latin typeface="Meiryo UI" panose="020B0604030504040204" pitchFamily="50" charset="-128"/>
                        <a:ea typeface="Meiryo UI" panose="020B0604030504040204" pitchFamily="50" charset="-128"/>
                      </a:defRPr>
                    </a:pPr>
                    <a:r>
                      <a:rPr lang="ja-JP" altLang="en-US" baseline="0" dirty="0"/>
                      <a:t>東アジア
</a:t>
                    </a:r>
                    <a:r>
                      <a:rPr lang="en-US" altLang="ja-JP" baseline="0" dirty="0"/>
                      <a:t>1,491</a:t>
                    </a:r>
                    <a:r>
                      <a:rPr lang="ja-JP" altLang="en-US" baseline="0" dirty="0"/>
                      <a:t>千人
</a:t>
                    </a:r>
                    <a:fld id="{2E4C2C5B-391C-414A-A11B-D2A33BC26B65}" type="PERCENTAGE">
                      <a:rPr lang="en-US" altLang="ja-JP" baseline="0" dirty="0"/>
                      <a:pPr>
                        <a:lnSpc>
                          <a:spcPts val="1400"/>
                        </a:lnSpc>
                        <a:defRPr sz="1200" b="1">
                          <a:latin typeface="Meiryo UI" panose="020B0604030504040204" pitchFamily="50" charset="-128"/>
                          <a:ea typeface="Meiryo UI" panose="020B0604030504040204" pitchFamily="50" charset="-128"/>
                        </a:defRPr>
                      </a:pPr>
                      <a:t>[パーセンテージ]</a:t>
                    </a:fld>
                    <a:endParaRPr lang="ja-JP" altLang="en-US" baseline="0" dirty="0"/>
                  </a:p>
                </c:rich>
              </c:tx>
              <c:spPr>
                <a:noFill/>
                <a:ln>
                  <a:noFill/>
                </a:ln>
                <a:effectLst/>
              </c:spPr>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1-50E9-48AE-8F53-50B84CD5C6D6}"/>
                </c:ext>
              </c:extLst>
            </c:dLbl>
            <c:dLbl>
              <c:idx val="1"/>
              <c:delete val="1"/>
              <c:extLst>
                <c:ext xmlns:c15="http://schemas.microsoft.com/office/drawing/2012/chart" uri="{CE6537A1-D6FC-4f65-9D91-7224C49458BB}"/>
                <c:ext xmlns:c16="http://schemas.microsoft.com/office/drawing/2014/chart" uri="{C3380CC4-5D6E-409C-BE32-E72D297353CC}">
                  <c16:uniqueId val="{00000003-50E9-48AE-8F53-50B84CD5C6D6}"/>
                </c:ext>
              </c:extLst>
            </c:dLbl>
            <c:dLbl>
              <c:idx val="2"/>
              <c:delete val="1"/>
              <c:extLst>
                <c:ext xmlns:c15="http://schemas.microsoft.com/office/drawing/2012/chart" uri="{CE6537A1-D6FC-4f65-9D91-7224C49458BB}"/>
                <c:ext xmlns:c16="http://schemas.microsoft.com/office/drawing/2014/chart" uri="{C3380CC4-5D6E-409C-BE32-E72D297353CC}">
                  <c16:uniqueId val="{00000005-50E9-48AE-8F53-50B84CD5C6D6}"/>
                </c:ext>
              </c:extLst>
            </c:dLbl>
            <c:dLbl>
              <c:idx val="3"/>
              <c:layout>
                <c:manualLayout>
                  <c:x val="1.7009798045480411E-2"/>
                  <c:y val="0.11029182404918275"/>
                </c:manualLayout>
              </c:layout>
              <c:tx>
                <c:rich>
                  <a:bodyPr wrap="square" lIns="38100" tIns="19050" rIns="38100" bIns="19050" anchor="ctr">
                    <a:spAutoFit/>
                  </a:bodyPr>
                  <a:lstStyle/>
                  <a:p>
                    <a:pPr>
                      <a:lnSpc>
                        <a:spcPts val="1400"/>
                      </a:lnSpc>
                      <a:defRPr sz="1200" b="1">
                        <a:latin typeface="Meiryo UI" panose="020B0604030504040204" pitchFamily="50" charset="-128"/>
                        <a:ea typeface="Meiryo UI" panose="020B0604030504040204" pitchFamily="50" charset="-128"/>
                      </a:defRPr>
                    </a:pPr>
                    <a:r>
                      <a:rPr lang="ja-JP" altLang="en-US" dirty="0"/>
                      <a:t>東南アジア　　</a:t>
                    </a:r>
                    <a:r>
                      <a:rPr lang="en-US" altLang="ja-JP" dirty="0"/>
                      <a:t>384</a:t>
                    </a:r>
                    <a:r>
                      <a:rPr lang="ja-JP" altLang="en-US" dirty="0"/>
                      <a:t>千人</a:t>
                    </a:r>
                  </a:p>
                  <a:p>
                    <a:pPr>
                      <a:lnSpc>
                        <a:spcPts val="1400"/>
                      </a:lnSpc>
                      <a:defRPr sz="1200" b="1">
                        <a:latin typeface="Meiryo UI" panose="020B0604030504040204" pitchFamily="50" charset="-128"/>
                        <a:ea typeface="Meiryo UI" panose="020B0604030504040204" pitchFamily="50" charset="-128"/>
                      </a:defRPr>
                    </a:pPr>
                    <a:r>
                      <a:rPr lang="en-US" altLang="ja-JP" dirty="0"/>
                      <a:t>15</a:t>
                    </a:r>
                    <a:r>
                      <a:rPr lang="ja-JP" altLang="en-US" dirty="0"/>
                      <a:t>％</a:t>
                    </a:r>
                  </a:p>
                </c:rich>
              </c:tx>
              <c:spPr>
                <a:noFill/>
                <a:ln>
                  <a:noFill/>
                </a:ln>
                <a:effectLst/>
              </c:spPr>
              <c:showLegendKey val="0"/>
              <c:showVal val="1"/>
              <c:showCatName val="1"/>
              <c:showSerName val="0"/>
              <c:showPercent val="1"/>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7-50E9-48AE-8F53-50B84CD5C6D6}"/>
                </c:ext>
              </c:extLst>
            </c:dLbl>
            <c:dLbl>
              <c:idx val="4"/>
              <c:layout>
                <c:manualLayout>
                  <c:x val="-8.5048990227402244E-3"/>
                  <c:y val="1.853132250409748E-3"/>
                </c:manualLayout>
              </c:layout>
              <c:tx>
                <c:rich>
                  <a:bodyPr wrap="square" lIns="38100" tIns="19050" rIns="38100" bIns="19050" anchor="ctr">
                    <a:spAutoFit/>
                  </a:bodyPr>
                  <a:lstStyle/>
                  <a:p>
                    <a:pPr>
                      <a:lnSpc>
                        <a:spcPts val="1400"/>
                      </a:lnSpc>
                      <a:defRPr sz="1200" b="1">
                        <a:latin typeface="Meiryo UI" panose="020B0604030504040204" pitchFamily="50" charset="-128"/>
                        <a:ea typeface="Meiryo UI" panose="020B0604030504040204" pitchFamily="50" charset="-128"/>
                      </a:defRPr>
                    </a:pPr>
                    <a:r>
                      <a:rPr lang="ja-JP" altLang="en-US" baseline="0" dirty="0">
                        <a:solidFill>
                          <a:schemeClr val="tx1"/>
                        </a:solidFill>
                      </a:rPr>
                      <a:t>米州
</a:t>
                    </a:r>
                    <a:r>
                      <a:rPr lang="en-US" altLang="ja-JP" baseline="0" dirty="0">
                        <a:solidFill>
                          <a:schemeClr val="tx1"/>
                        </a:solidFill>
                      </a:rPr>
                      <a:t>276</a:t>
                    </a:r>
                    <a:r>
                      <a:rPr lang="ja-JP" altLang="en-US" baseline="0" dirty="0">
                        <a:solidFill>
                          <a:schemeClr val="tx1"/>
                        </a:solidFill>
                      </a:rPr>
                      <a:t>千人
</a:t>
                    </a:r>
                    <a:fld id="{33C3FEFB-4FB4-4A23-A670-153D556EFED4}" type="PERCENTAGE">
                      <a:rPr lang="en-US" altLang="ja-JP" baseline="0">
                        <a:solidFill>
                          <a:schemeClr val="tx1"/>
                        </a:solidFill>
                      </a:rPr>
                      <a:pPr>
                        <a:lnSpc>
                          <a:spcPts val="1400"/>
                        </a:lnSpc>
                        <a:defRPr sz="1200" b="1">
                          <a:latin typeface="Meiryo UI" panose="020B0604030504040204" pitchFamily="50" charset="-128"/>
                          <a:ea typeface="Meiryo UI" panose="020B0604030504040204" pitchFamily="50" charset="-128"/>
                        </a:defRPr>
                      </a:pPr>
                      <a:t>[パーセンテージ]</a:t>
                    </a:fld>
                    <a:endParaRPr lang="ja-JP" altLang="en-US" baseline="0" dirty="0">
                      <a:solidFill>
                        <a:schemeClr val="tx1"/>
                      </a:solidFill>
                    </a:endParaRPr>
                  </a:p>
                </c:rich>
              </c:tx>
              <c:spPr>
                <a:noFill/>
                <a:ln>
                  <a:noFill/>
                </a:ln>
                <a:effectLst/>
              </c:spPr>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9-50E9-48AE-8F53-50B84CD5C6D6}"/>
                </c:ext>
              </c:extLst>
            </c:dLbl>
            <c:dLbl>
              <c:idx val="5"/>
              <c:delete val="1"/>
              <c:extLst>
                <c:ext xmlns:c15="http://schemas.microsoft.com/office/drawing/2012/chart" uri="{CE6537A1-D6FC-4f65-9D91-7224C49458BB}"/>
                <c:ext xmlns:c16="http://schemas.microsoft.com/office/drawing/2014/chart" uri="{C3380CC4-5D6E-409C-BE32-E72D297353CC}">
                  <c16:uniqueId val="{0000000B-50E9-48AE-8F53-50B84CD5C6D6}"/>
                </c:ext>
              </c:extLst>
            </c:dLbl>
            <c:dLbl>
              <c:idx val="6"/>
              <c:delete val="1"/>
              <c:extLst>
                <c:ext xmlns:c15="http://schemas.microsoft.com/office/drawing/2012/chart" uri="{CE6537A1-D6FC-4f65-9D91-7224C49458BB}"/>
                <c:ext xmlns:c16="http://schemas.microsoft.com/office/drawing/2014/chart" uri="{C3380CC4-5D6E-409C-BE32-E72D297353CC}">
                  <c16:uniqueId val="{0000000D-50E9-48AE-8F53-50B84CD5C6D6}"/>
                </c:ext>
              </c:extLst>
            </c:dLbl>
            <c:dLbl>
              <c:idx val="7"/>
              <c:delete val="1"/>
              <c:extLst>
                <c:ext xmlns:c15="http://schemas.microsoft.com/office/drawing/2012/chart" uri="{CE6537A1-D6FC-4f65-9D91-7224C49458BB}"/>
                <c:ext xmlns:c16="http://schemas.microsoft.com/office/drawing/2014/chart" uri="{C3380CC4-5D6E-409C-BE32-E72D297353CC}">
                  <c16:uniqueId val="{0000000F-50E9-48AE-8F53-50B84CD5C6D6}"/>
                </c:ext>
              </c:extLst>
            </c:dLbl>
            <c:spPr>
              <a:noFill/>
              <a:ln>
                <a:noFill/>
              </a:ln>
              <a:effectLst/>
            </c:spPr>
            <c:txPr>
              <a:bodyPr wrap="square" lIns="38100" tIns="19050" rIns="38100" bIns="19050" anchor="ctr">
                <a:spAutoFit/>
              </a:bodyPr>
              <a:lstStyle/>
              <a:p>
                <a:pPr>
                  <a:lnSpc>
                    <a:spcPts val="1400"/>
                  </a:lnSpc>
                  <a:defRPr b="1">
                    <a:latin typeface="Meiryo UI" panose="020B0604030504040204" pitchFamily="50" charset="-128"/>
                    <a:ea typeface="Meiryo UI" panose="020B0604030504040204" pitchFamily="50" charset="-128"/>
                  </a:defRPr>
                </a:pPr>
                <a:endParaRPr lang="ja-JP"/>
              </a:p>
            </c:txPr>
            <c:showLegendKey val="0"/>
            <c:showVal val="1"/>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Sheet1!$A$2:$A$24</c:f>
              <c:strCache>
                <c:ptCount val="23"/>
                <c:pt idx="0">
                  <c:v>韓国</c:v>
                </c:pt>
                <c:pt idx="1">
                  <c:v>中国</c:v>
                </c:pt>
                <c:pt idx="2">
                  <c:v>台湾</c:v>
                </c:pt>
                <c:pt idx="3">
                  <c:v>香港</c:v>
                </c:pt>
                <c:pt idx="4">
                  <c:v>タイ</c:v>
                </c:pt>
                <c:pt idx="5">
                  <c:v>シンガポール</c:v>
                </c:pt>
                <c:pt idx="6">
                  <c:v>マレーシア</c:v>
                </c:pt>
                <c:pt idx="7">
                  <c:v>インドネシア</c:v>
                </c:pt>
                <c:pt idx="8">
                  <c:v>フィリピン</c:v>
                </c:pt>
                <c:pt idx="9">
                  <c:v>ベトナム</c:v>
                </c:pt>
                <c:pt idx="10">
                  <c:v>インド</c:v>
                </c:pt>
                <c:pt idx="11">
                  <c:v>オーストラリア</c:v>
                </c:pt>
                <c:pt idx="12">
                  <c:v>米国</c:v>
                </c:pt>
                <c:pt idx="13">
                  <c:v>カナダ</c:v>
                </c:pt>
                <c:pt idx="14">
                  <c:v>メキシコ</c:v>
                </c:pt>
                <c:pt idx="15">
                  <c:v>英国</c:v>
                </c:pt>
                <c:pt idx="16">
                  <c:v>フランス</c:v>
                </c:pt>
                <c:pt idx="17">
                  <c:v>ドイツ</c:v>
                </c:pt>
                <c:pt idx="18">
                  <c:v>イタリア</c:v>
                </c:pt>
                <c:pt idx="19">
                  <c:v>スペイン</c:v>
                </c:pt>
                <c:pt idx="20">
                  <c:v>ロシア</c:v>
                </c:pt>
                <c:pt idx="21">
                  <c:v>中東地域</c:v>
                </c:pt>
                <c:pt idx="22">
                  <c:v>その他</c:v>
                </c:pt>
              </c:strCache>
            </c:strRef>
          </c:cat>
          <c:val>
            <c:numRef>
              <c:f>Sheet1!$B$2:$B$24</c:f>
              <c:numCache>
                <c:formatCode>General</c:formatCode>
                <c:ptCount val="23"/>
                <c:pt idx="0">
                  <c:v>1491400</c:v>
                </c:pt>
                <c:pt idx="1">
                  <c:v>384800</c:v>
                </c:pt>
                <c:pt idx="2">
                  <c:v>16800</c:v>
                </c:pt>
                <c:pt idx="3">
                  <c:v>62000</c:v>
                </c:pt>
                <c:pt idx="4" formatCode="0_ ">
                  <c:v>276100</c:v>
                </c:pt>
                <c:pt idx="5">
                  <c:v>140200</c:v>
                </c:pt>
                <c:pt idx="6">
                  <c:v>10200</c:v>
                </c:pt>
                <c:pt idx="7">
                  <c:v>120500</c:v>
                </c:pt>
              </c:numCache>
            </c:numRef>
          </c:val>
          <c:extLst>
            <c:ext xmlns:c16="http://schemas.microsoft.com/office/drawing/2014/chart" uri="{C3380CC4-5D6E-409C-BE32-E72D297353CC}">
              <c16:uniqueId val="{00000028-50E9-48AE-8F53-50B84CD5C6D6}"/>
            </c:ext>
          </c:extLst>
        </c:ser>
        <c:ser>
          <c:idx val="1"/>
          <c:order val="1"/>
          <c:tx>
            <c:strRef>
              <c:f>Sheet1!$C$1</c:f>
              <c:strCache>
                <c:ptCount val="1"/>
                <c:pt idx="0">
                  <c:v>列1</c:v>
                </c:pt>
              </c:strCache>
            </c:strRef>
          </c:tx>
          <c:spPr>
            <a:effectLst>
              <a:outerShdw blurRad="50800" dist="38100" dir="2700000" algn="tl" rotWithShape="0">
                <a:prstClr val="black">
                  <a:alpha val="40000"/>
                </a:prstClr>
              </a:outerShdw>
            </a:effectLst>
          </c:spPr>
          <c:dPt>
            <c:idx val="0"/>
            <c:bubble3D val="0"/>
            <c:spPr>
              <a:solidFill>
                <a:schemeClr val="accent6">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2A-50E9-48AE-8F53-50B84CD5C6D6}"/>
              </c:ext>
            </c:extLst>
          </c:dPt>
          <c:dPt>
            <c:idx val="1"/>
            <c:bubble3D val="0"/>
            <c:spPr>
              <a:solidFill>
                <a:schemeClr val="accent6">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2C-50E9-48AE-8F53-50B84CD5C6D6}"/>
              </c:ext>
            </c:extLst>
          </c:dPt>
          <c:dPt>
            <c:idx val="2"/>
            <c:bubble3D val="0"/>
            <c:spPr>
              <a:solidFill>
                <a:schemeClr val="accent6">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2E-50E9-48AE-8F53-50B84CD5C6D6}"/>
              </c:ext>
            </c:extLst>
          </c:dPt>
          <c:dPt>
            <c:idx val="3"/>
            <c:bubble3D val="0"/>
            <c:spPr>
              <a:solidFill>
                <a:schemeClr val="accent6">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30-50E9-48AE-8F53-50B84CD5C6D6}"/>
              </c:ext>
            </c:extLst>
          </c:dPt>
          <c:dPt>
            <c:idx val="4"/>
            <c:bubble3D val="0"/>
            <c:spPr>
              <a:solidFill>
                <a:schemeClr val="accent2">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32-50E9-48AE-8F53-50B84CD5C6D6}"/>
              </c:ext>
            </c:extLst>
          </c:dPt>
          <c:dPt>
            <c:idx val="5"/>
            <c:bubble3D val="0"/>
            <c:spPr>
              <a:solidFill>
                <a:schemeClr val="accent2">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34-50E9-48AE-8F53-50B84CD5C6D6}"/>
              </c:ext>
            </c:extLst>
          </c:dPt>
          <c:dPt>
            <c:idx val="6"/>
            <c:bubble3D val="0"/>
            <c:spPr>
              <a:solidFill>
                <a:schemeClr val="accent2">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36-50E9-48AE-8F53-50B84CD5C6D6}"/>
              </c:ext>
            </c:extLst>
          </c:dPt>
          <c:dPt>
            <c:idx val="7"/>
            <c:bubble3D val="0"/>
            <c:spPr>
              <a:solidFill>
                <a:schemeClr val="accent2">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38-50E9-48AE-8F53-50B84CD5C6D6}"/>
              </c:ext>
            </c:extLst>
          </c:dPt>
          <c:dPt>
            <c:idx val="8"/>
            <c:bubble3D val="0"/>
            <c:spPr>
              <a:solidFill>
                <a:schemeClr val="accent2">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3A-50E9-48AE-8F53-50B84CD5C6D6}"/>
              </c:ext>
            </c:extLst>
          </c:dPt>
          <c:dPt>
            <c:idx val="9"/>
            <c:bubble3D val="0"/>
            <c:spPr>
              <a:solidFill>
                <a:schemeClr val="accent2">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3C-50E9-48AE-8F53-50B84CD5C6D6}"/>
              </c:ext>
            </c:extLst>
          </c:dPt>
          <c:dPt>
            <c:idx val="10"/>
            <c:bubble3D val="0"/>
            <c:spPr>
              <a:solidFill>
                <a:schemeClr val="accent4">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3E-50E9-48AE-8F53-50B84CD5C6D6}"/>
              </c:ext>
            </c:extLst>
          </c:dPt>
          <c:dPt>
            <c:idx val="11"/>
            <c:bubble3D val="0"/>
            <c:spPr>
              <a:solidFill>
                <a:schemeClr val="accent5">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40-50E9-48AE-8F53-50B84CD5C6D6}"/>
              </c:ext>
            </c:extLst>
          </c:dPt>
          <c:dPt>
            <c:idx val="12"/>
            <c:bubble3D val="0"/>
            <c:spPr>
              <a:solidFill>
                <a:schemeClr val="accent3">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42-50E9-48AE-8F53-50B84CD5C6D6}"/>
              </c:ext>
            </c:extLst>
          </c:dPt>
          <c:dPt>
            <c:idx val="13"/>
            <c:bubble3D val="0"/>
            <c:spPr>
              <a:solidFill>
                <a:schemeClr val="accent3">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44-50E9-48AE-8F53-50B84CD5C6D6}"/>
              </c:ext>
            </c:extLst>
          </c:dPt>
          <c:dPt>
            <c:idx val="14"/>
            <c:bubble3D val="0"/>
            <c:spPr>
              <a:solidFill>
                <a:schemeClr val="accent3">
                  <a:lumMod val="75000"/>
                </a:schemeClr>
              </a:solidFill>
              <a:effectLst>
                <a:outerShdw blurRad="50800" dist="38100" dir="2700000" algn="tl" rotWithShape="0">
                  <a:prstClr val="black">
                    <a:alpha val="40000"/>
                  </a:prstClr>
                </a:outerShdw>
              </a:effectLst>
            </c:spPr>
            <c:extLst>
              <c:ext xmlns:c16="http://schemas.microsoft.com/office/drawing/2014/chart" uri="{C3380CC4-5D6E-409C-BE32-E72D297353CC}">
                <c16:uniqueId val="{00000045-6077-4425-AD7C-7A4C5AD2DAB4}"/>
              </c:ext>
            </c:extLst>
          </c:dPt>
          <c:dPt>
            <c:idx val="15"/>
            <c:bubble3D val="0"/>
            <c:spPr>
              <a:solidFill>
                <a:schemeClr val="accent1">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48-50E9-48AE-8F53-50B84CD5C6D6}"/>
              </c:ext>
            </c:extLst>
          </c:dPt>
          <c:dPt>
            <c:idx val="16"/>
            <c:bubble3D val="0"/>
            <c:spPr>
              <a:solidFill>
                <a:schemeClr val="accent1">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4A-50E9-48AE-8F53-50B84CD5C6D6}"/>
              </c:ext>
            </c:extLst>
          </c:dPt>
          <c:dPt>
            <c:idx val="17"/>
            <c:bubble3D val="0"/>
            <c:spPr>
              <a:solidFill>
                <a:schemeClr val="accent1">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4C-50E9-48AE-8F53-50B84CD5C6D6}"/>
              </c:ext>
            </c:extLst>
          </c:dPt>
          <c:dPt>
            <c:idx val="18"/>
            <c:bubble3D val="0"/>
            <c:spPr>
              <a:solidFill>
                <a:schemeClr val="accent1">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4E-50E9-48AE-8F53-50B84CD5C6D6}"/>
              </c:ext>
            </c:extLst>
          </c:dPt>
          <c:dPt>
            <c:idx val="19"/>
            <c:bubble3D val="0"/>
            <c:spPr>
              <a:solidFill>
                <a:schemeClr val="accent1">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50-50E9-48AE-8F53-50B84CD5C6D6}"/>
              </c:ext>
            </c:extLst>
          </c:dPt>
          <c:dPt>
            <c:idx val="20"/>
            <c:bubble3D val="0"/>
            <c:spPr>
              <a:solidFill>
                <a:schemeClr val="accent1">
                  <a:lumMod val="75000"/>
                </a:schemeClr>
              </a:solidFill>
              <a:ln w="19050">
                <a:solidFill>
                  <a:schemeClr val="lt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52-50E9-48AE-8F53-50B84CD5C6D6}"/>
              </c:ext>
            </c:extLst>
          </c:dPt>
          <c:dPt>
            <c:idx val="21"/>
            <c:bubble3D val="0"/>
            <c:spPr>
              <a:solidFill>
                <a:schemeClr val="tx2"/>
              </a:solidFill>
              <a:effectLst>
                <a:outerShdw blurRad="50800" dist="38100" dir="2700000" algn="tl" rotWithShape="0">
                  <a:prstClr val="black">
                    <a:alpha val="40000"/>
                  </a:prstClr>
                </a:outerShdw>
              </a:effectLst>
            </c:spPr>
            <c:extLst>
              <c:ext xmlns:c16="http://schemas.microsoft.com/office/drawing/2014/chart" uri="{C3380CC4-5D6E-409C-BE32-E72D297353CC}">
                <c16:uniqueId val="{00000053-6077-4425-AD7C-7A4C5AD2DAB4}"/>
              </c:ext>
            </c:extLst>
          </c:dPt>
          <c:dPt>
            <c:idx val="22"/>
            <c:bubble3D val="0"/>
            <c:spPr>
              <a:solidFill>
                <a:schemeClr val="bg1">
                  <a:lumMod val="50000"/>
                </a:schemeClr>
              </a:solidFill>
              <a:ln w="19050">
                <a:solidFill>
                  <a:schemeClr val="bg1"/>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55-6077-4425-AD7C-7A4C5AD2DAB4}"/>
              </c:ext>
            </c:extLst>
          </c:dPt>
          <c:dLbls>
            <c:dLbl>
              <c:idx val="0"/>
              <c:tx>
                <c:rich>
                  <a:bodyPr wrap="square" lIns="38100" tIns="19050" rIns="38100" bIns="19050" anchor="ctr">
                    <a:noAutofit/>
                  </a:bodyPr>
                  <a:lstStyle/>
                  <a:p>
                    <a:pPr>
                      <a:lnSpc>
                        <a:spcPts val="1400"/>
                      </a:lnSpc>
                      <a:defRPr sz="1200" b="1">
                        <a:solidFill>
                          <a:schemeClr val="bg1"/>
                        </a:solidFill>
                        <a:latin typeface="Meiryo UI" panose="020B0604030504040204" pitchFamily="50" charset="-128"/>
                        <a:ea typeface="Meiryo UI" panose="020B0604030504040204" pitchFamily="50" charset="-128"/>
                      </a:defRPr>
                    </a:pPr>
                    <a:fld id="{601A8AFE-79F2-4284-8335-C8E7864207B5}" type="CATEGORYNAME">
                      <a:rPr lang="ja-JP" altLang="en-US" sz="1600" baseline="0" smtClean="0">
                        <a:solidFill>
                          <a:schemeClr val="bg1"/>
                        </a:solidFill>
                      </a:rPr>
                      <a:pPr>
                        <a:lnSpc>
                          <a:spcPts val="1400"/>
                        </a:lnSpc>
                        <a:defRPr sz="1200" b="1">
                          <a:solidFill>
                            <a:schemeClr val="bg1"/>
                          </a:solidFill>
                          <a:latin typeface="Meiryo UI" panose="020B0604030504040204" pitchFamily="50" charset="-128"/>
                          <a:ea typeface="Meiryo UI" panose="020B0604030504040204" pitchFamily="50" charset="-128"/>
                        </a:defRPr>
                      </a:pPr>
                      <a:t>[分類名]</a:t>
                    </a:fld>
                    <a:r>
                      <a:rPr lang="ja-JP" altLang="en-US" sz="1600" baseline="0" dirty="0">
                        <a:solidFill>
                          <a:schemeClr val="bg1"/>
                        </a:solidFill>
                      </a:rPr>
                      <a:t>
</a:t>
                    </a:r>
                    <a:r>
                      <a:rPr lang="en-US" altLang="ja-JP" sz="1600" baseline="0" dirty="0">
                        <a:solidFill>
                          <a:schemeClr val="bg1"/>
                        </a:solidFill>
                      </a:rPr>
                      <a:t>631</a:t>
                    </a:r>
                    <a:r>
                      <a:rPr lang="ja-JP" altLang="en-US" sz="1600" baseline="0" dirty="0">
                        <a:solidFill>
                          <a:schemeClr val="bg1"/>
                        </a:solidFill>
                      </a:rPr>
                      <a:t>千人
</a:t>
                    </a:r>
                    <a:fld id="{D1D2093F-352C-4A6C-BB56-9CBE83F4E1FD}" type="PERCENTAGE">
                      <a:rPr lang="en-US" altLang="ja-JP" sz="1600" baseline="0">
                        <a:solidFill>
                          <a:schemeClr val="bg1"/>
                        </a:solidFill>
                      </a:rPr>
                      <a:pPr>
                        <a:lnSpc>
                          <a:spcPts val="1400"/>
                        </a:lnSpc>
                        <a:defRPr sz="1200" b="1">
                          <a:solidFill>
                            <a:schemeClr val="bg1"/>
                          </a:solidFill>
                          <a:latin typeface="Meiryo UI" panose="020B0604030504040204" pitchFamily="50" charset="-128"/>
                          <a:ea typeface="Meiryo UI" panose="020B0604030504040204" pitchFamily="50" charset="-128"/>
                        </a:defRPr>
                      </a:pPr>
                      <a:t>[パーセンテージ]</a:t>
                    </a:fld>
                    <a:endParaRPr lang="ja-JP" altLang="en-US" sz="1600" baseline="0" dirty="0">
                      <a:solidFill>
                        <a:schemeClr val="bg1"/>
                      </a:solidFill>
                    </a:endParaRPr>
                  </a:p>
                </c:rich>
              </c:tx>
              <c:spPr>
                <a:noFill/>
                <a:ln>
                  <a:noFill/>
                </a:ln>
                <a:effectLst/>
              </c:spPr>
              <c:showLegendKey val="0"/>
              <c:showVal val="1"/>
              <c:showCatName val="1"/>
              <c:showSerName val="1"/>
              <c:showPercent val="1"/>
              <c:showBubbleSize val="0"/>
              <c:separator>
</c:separator>
              <c:extLst>
                <c:ext xmlns:c15="http://schemas.microsoft.com/office/drawing/2012/chart" uri="{CE6537A1-D6FC-4f65-9D91-7224C49458BB}">
                  <c15:layout>
                    <c:manualLayout>
                      <c:w val="0.17975104084561466"/>
                      <c:h val="0.15080718798561724"/>
                    </c:manualLayout>
                  </c15:layout>
                  <c15:dlblFieldTable/>
                  <c15:showDataLabelsRange val="0"/>
                </c:ext>
                <c:ext xmlns:c16="http://schemas.microsoft.com/office/drawing/2014/chart" uri="{C3380CC4-5D6E-409C-BE32-E72D297353CC}">
                  <c16:uniqueId val="{0000002A-50E9-48AE-8F53-50B84CD5C6D6}"/>
                </c:ext>
              </c:extLst>
            </c:dLbl>
            <c:dLbl>
              <c:idx val="1"/>
              <c:layout>
                <c:manualLayout>
                  <c:x val="1.0631123778425126E-2"/>
                  <c:y val="2.2508535520240551E-3"/>
                </c:manualLayout>
              </c:layout>
              <c:tx>
                <c:rich>
                  <a:bodyPr wrap="square" lIns="38100" tIns="19050" rIns="38100" bIns="19050" anchor="ctr">
                    <a:spAutoFit/>
                  </a:bodyPr>
                  <a:lstStyle/>
                  <a:p>
                    <a:pPr>
                      <a:lnSpc>
                        <a:spcPts val="1200"/>
                      </a:lnSpc>
                      <a:defRPr sz="1200" b="1">
                        <a:solidFill>
                          <a:schemeClr val="bg1"/>
                        </a:solidFill>
                        <a:latin typeface="Meiryo UI" panose="020B0604030504040204" pitchFamily="50" charset="-128"/>
                        <a:ea typeface="Meiryo UI" panose="020B0604030504040204" pitchFamily="50" charset="-128"/>
                      </a:defRPr>
                    </a:pPr>
                    <a:fld id="{84721BF0-8388-4D3D-AAAA-3CCADB66F74C}" type="CATEGORYNAME">
                      <a:rPr lang="ja-JP" altLang="en-US" dirty="0"/>
                      <a:pPr>
                        <a:lnSpc>
                          <a:spcPts val="1200"/>
                        </a:lnSpc>
                        <a:defRPr sz="1200" b="1">
                          <a:solidFill>
                            <a:schemeClr val="bg1"/>
                          </a:solidFill>
                          <a:latin typeface="Meiryo UI" panose="020B0604030504040204" pitchFamily="50" charset="-128"/>
                          <a:ea typeface="Meiryo UI" panose="020B0604030504040204" pitchFamily="50" charset="-128"/>
                        </a:defRPr>
                      </a:pPr>
                      <a:t>[分類名]</a:t>
                    </a:fld>
                    <a:r>
                      <a:rPr lang="ja-JP" altLang="en-US" baseline="0" dirty="0"/>
                      <a:t>
</a:t>
                    </a:r>
                    <a:r>
                      <a:rPr lang="en-US" altLang="ja-JP" baseline="0" dirty="0"/>
                      <a:t>256</a:t>
                    </a:r>
                    <a:r>
                      <a:rPr lang="ja-JP" altLang="en-US" baseline="0" dirty="0"/>
                      <a:t>千人
</a:t>
                    </a:r>
                    <a:fld id="{71C151CE-C135-4A64-8C0C-93D05C0E331C}" type="PERCENTAGE">
                      <a:rPr lang="en-US" altLang="ja-JP" baseline="0" dirty="0"/>
                      <a:pPr>
                        <a:lnSpc>
                          <a:spcPts val="1200"/>
                        </a:lnSpc>
                        <a:defRPr sz="1200" b="1">
                          <a:solidFill>
                            <a:schemeClr val="bg1"/>
                          </a:solidFill>
                          <a:latin typeface="Meiryo UI" panose="020B0604030504040204" pitchFamily="50" charset="-128"/>
                          <a:ea typeface="Meiryo UI" panose="020B0604030504040204" pitchFamily="50" charset="-128"/>
                        </a:defRPr>
                      </a:pPr>
                      <a:t>[パーセンテージ]</a:t>
                    </a:fld>
                    <a:endParaRPr lang="ja-JP" altLang="en-US" baseline="0" dirty="0"/>
                  </a:p>
                </c:rich>
              </c:tx>
              <c:spPr>
                <a:noFill/>
                <a:ln>
                  <a:noFill/>
                </a:ln>
                <a:effectLst/>
              </c:spPr>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C-50E9-48AE-8F53-50B84CD5C6D6}"/>
                </c:ext>
              </c:extLst>
            </c:dLbl>
            <c:dLbl>
              <c:idx val="2"/>
              <c:tx>
                <c:rich>
                  <a:bodyPr/>
                  <a:lstStyle/>
                  <a:p>
                    <a:fld id="{F890AD3A-27E1-4C11-AE24-22A65BB0A9DA}" type="CATEGORYNAME">
                      <a:rPr lang="ja-JP" altLang="en-US"/>
                      <a:pPr/>
                      <a:t>[分類名]</a:t>
                    </a:fld>
                    <a:r>
                      <a:rPr lang="ja-JP" altLang="en-US" baseline="0"/>
                      <a:t>
</a:t>
                    </a:r>
                    <a:r>
                      <a:rPr lang="en-US" altLang="ja-JP" baseline="0"/>
                      <a:t>425</a:t>
                    </a:r>
                    <a:r>
                      <a:rPr lang="ja-JP" altLang="en-US" baseline="0"/>
                      <a:t>千人</a:t>
                    </a:r>
                    <a:r>
                      <a:rPr lang="ja-JP" altLang="en-US" baseline="0" dirty="0"/>
                      <a:t>
</a:t>
                    </a:r>
                    <a:fld id="{AA0B5AD0-668F-4B9A-BF66-FA27FB37CD60}" type="PERCENTAGE">
                      <a:rPr lang="en-US" altLang="ja-JP" baseline="0"/>
                      <a:pPr/>
                      <a:t>[パーセンテージ]</a:t>
                    </a:fld>
                    <a:endParaRPr lang="ja-JP" altLang="en-US" baseline="0" dirty="0"/>
                  </a:p>
                </c:rich>
              </c:tx>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E-50E9-48AE-8F53-50B84CD5C6D6}"/>
                </c:ext>
              </c:extLst>
            </c:dLbl>
            <c:dLbl>
              <c:idx val="3"/>
              <c:tx>
                <c:rich>
                  <a:bodyPr/>
                  <a:lstStyle/>
                  <a:p>
                    <a:fld id="{ACE83D3A-4D31-4E5C-B8A6-E630DCCC1DDF}" type="CATEGORYNAME">
                      <a:rPr lang="ja-JP" altLang="en-US"/>
                      <a:pPr/>
                      <a:t>[分類名]</a:t>
                    </a:fld>
                    <a:r>
                      <a:rPr lang="ja-JP" altLang="en-US" baseline="0"/>
                      <a:t>
</a:t>
                    </a:r>
                    <a:r>
                      <a:rPr lang="en-US" altLang="ja-JP" baseline="0"/>
                      <a:t>179</a:t>
                    </a:r>
                    <a:r>
                      <a:rPr lang="ja-JP" altLang="en-US" baseline="0"/>
                      <a:t>千人</a:t>
                    </a:r>
                    <a:r>
                      <a:rPr lang="ja-JP" altLang="en-US" baseline="0" dirty="0"/>
                      <a:t>
</a:t>
                    </a:r>
                    <a:fld id="{75276150-F312-424F-A66C-524B267A86D0}" type="PERCENTAGE">
                      <a:rPr lang="en-US" altLang="ja-JP" baseline="0"/>
                      <a:pPr/>
                      <a:t>[パーセンテージ]</a:t>
                    </a:fld>
                    <a:endParaRPr lang="ja-JP" altLang="en-US" baseline="0" dirty="0"/>
                  </a:p>
                </c:rich>
              </c:tx>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30-50E9-48AE-8F53-50B84CD5C6D6}"/>
                </c:ext>
              </c:extLst>
            </c:dLbl>
            <c:dLbl>
              <c:idx val="4"/>
              <c:tx>
                <c:rich>
                  <a:bodyPr/>
                  <a:lstStyle/>
                  <a:p>
                    <a:fld id="{742FAE88-2A73-4FDB-939D-54ECD6D2E18E}" type="CATEGORYNAME">
                      <a:rPr lang="ja-JP" altLang="en-US"/>
                      <a:pPr/>
                      <a:t>[分類名]</a:t>
                    </a:fld>
                    <a:r>
                      <a:rPr lang="ja-JP" altLang="en-US" baseline="0"/>
                      <a:t>
</a:t>
                    </a:r>
                    <a:r>
                      <a:rPr lang="en-US" altLang="ja-JP" baseline="0"/>
                      <a:t>125</a:t>
                    </a:r>
                    <a:r>
                      <a:rPr lang="ja-JP" altLang="en-US" baseline="0"/>
                      <a:t>千人</a:t>
                    </a:r>
                    <a:r>
                      <a:rPr lang="ja-JP" altLang="en-US" baseline="0" dirty="0"/>
                      <a:t>
</a:t>
                    </a:r>
                    <a:fld id="{8ECB5F05-9043-4B2B-9B30-BFCCB05637D8}" type="PERCENTAGE">
                      <a:rPr lang="en-US" altLang="ja-JP" baseline="0"/>
                      <a:pPr/>
                      <a:t>[パーセンテージ]</a:t>
                    </a:fld>
                    <a:endParaRPr lang="ja-JP" altLang="en-US" baseline="0" dirty="0"/>
                  </a:p>
                </c:rich>
              </c:tx>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32-50E9-48AE-8F53-50B84CD5C6D6}"/>
                </c:ext>
              </c:extLst>
            </c:dLbl>
            <c:dLbl>
              <c:idx val="5"/>
              <c:delete val="1"/>
              <c:extLst>
                <c:ext xmlns:c15="http://schemas.microsoft.com/office/drawing/2012/chart" uri="{CE6537A1-D6FC-4f65-9D91-7224C49458BB}"/>
                <c:ext xmlns:c16="http://schemas.microsoft.com/office/drawing/2014/chart" uri="{C3380CC4-5D6E-409C-BE32-E72D297353CC}">
                  <c16:uniqueId val="{00000034-50E9-48AE-8F53-50B84CD5C6D6}"/>
                </c:ext>
              </c:extLst>
            </c:dLbl>
            <c:dLbl>
              <c:idx val="6"/>
              <c:delete val="1"/>
              <c:extLst>
                <c:ext xmlns:c15="http://schemas.microsoft.com/office/drawing/2012/chart" uri="{CE6537A1-D6FC-4f65-9D91-7224C49458BB}"/>
                <c:ext xmlns:c16="http://schemas.microsoft.com/office/drawing/2014/chart" uri="{C3380CC4-5D6E-409C-BE32-E72D297353CC}">
                  <c16:uniqueId val="{00000036-50E9-48AE-8F53-50B84CD5C6D6}"/>
                </c:ext>
              </c:extLst>
            </c:dLbl>
            <c:dLbl>
              <c:idx val="7"/>
              <c:delete val="1"/>
              <c:extLst>
                <c:ext xmlns:c15="http://schemas.microsoft.com/office/drawing/2012/chart" uri="{CE6537A1-D6FC-4f65-9D91-7224C49458BB}"/>
                <c:ext xmlns:c16="http://schemas.microsoft.com/office/drawing/2014/chart" uri="{C3380CC4-5D6E-409C-BE32-E72D297353CC}">
                  <c16:uniqueId val="{00000038-50E9-48AE-8F53-50B84CD5C6D6}"/>
                </c:ext>
              </c:extLst>
            </c:dLbl>
            <c:dLbl>
              <c:idx val="8"/>
              <c:delete val="1"/>
              <c:extLst>
                <c:ext xmlns:c15="http://schemas.microsoft.com/office/drawing/2012/chart" uri="{CE6537A1-D6FC-4f65-9D91-7224C49458BB}"/>
                <c:ext xmlns:c16="http://schemas.microsoft.com/office/drawing/2014/chart" uri="{C3380CC4-5D6E-409C-BE32-E72D297353CC}">
                  <c16:uniqueId val="{0000003A-50E9-48AE-8F53-50B84CD5C6D6}"/>
                </c:ext>
              </c:extLst>
            </c:dLbl>
            <c:dLbl>
              <c:idx val="9"/>
              <c:layout>
                <c:manualLayout>
                  <c:x val="0"/>
                  <c:y val="3.4478829262277577E-2"/>
                </c:manualLayout>
              </c:layout>
              <c:tx>
                <c:rich>
                  <a:bodyPr wrap="square" lIns="38100" tIns="19050" rIns="38100" bIns="19050" anchor="ctr">
                    <a:spAutoFit/>
                  </a:bodyPr>
                  <a:lstStyle/>
                  <a:p>
                    <a:pPr>
                      <a:lnSpc>
                        <a:spcPts val="1400"/>
                      </a:lnSpc>
                      <a:defRPr sz="1200" b="1">
                        <a:solidFill>
                          <a:schemeClr val="bg1"/>
                        </a:solidFill>
                        <a:latin typeface="Meiryo UI" panose="020B0604030504040204" pitchFamily="50" charset="-128"/>
                        <a:ea typeface="Meiryo UI" panose="020B0604030504040204" pitchFamily="50" charset="-128"/>
                      </a:defRPr>
                    </a:pPr>
                    <a:fld id="{2577AB33-2E51-443E-B52F-75AE7498895D}" type="CATEGORYNAME">
                      <a:rPr lang="ja-JP" altLang="en-US"/>
                      <a:pPr>
                        <a:lnSpc>
                          <a:spcPts val="1400"/>
                        </a:lnSpc>
                        <a:defRPr sz="1200" b="1">
                          <a:solidFill>
                            <a:schemeClr val="bg1"/>
                          </a:solidFill>
                          <a:latin typeface="Meiryo UI" panose="020B0604030504040204" pitchFamily="50" charset="-128"/>
                          <a:ea typeface="Meiryo UI" panose="020B0604030504040204" pitchFamily="50" charset="-128"/>
                        </a:defRPr>
                      </a:pPr>
                      <a:t>[分類名]</a:t>
                    </a:fld>
                    <a:r>
                      <a:rPr lang="ja-JP" altLang="en-US" baseline="0"/>
                      <a:t>
</a:t>
                    </a:r>
                    <a:r>
                      <a:rPr lang="en-US" altLang="ja-JP" baseline="0"/>
                      <a:t>50</a:t>
                    </a:r>
                    <a:r>
                      <a:rPr lang="ja-JP" altLang="en-US" baseline="0"/>
                      <a:t>千人</a:t>
                    </a:r>
                    <a:r>
                      <a:rPr lang="ja-JP" altLang="en-US" baseline="0" dirty="0"/>
                      <a:t>
</a:t>
                    </a:r>
                    <a:fld id="{8B6A2D92-2E59-4985-862A-11A7385C5C46}" type="PERCENTAGE">
                      <a:rPr lang="en-US" altLang="ja-JP" baseline="0"/>
                      <a:pPr>
                        <a:lnSpc>
                          <a:spcPts val="1400"/>
                        </a:lnSpc>
                        <a:defRPr sz="1200" b="1">
                          <a:solidFill>
                            <a:schemeClr val="bg1"/>
                          </a:solidFill>
                          <a:latin typeface="Meiryo UI" panose="020B0604030504040204" pitchFamily="50" charset="-128"/>
                          <a:ea typeface="Meiryo UI" panose="020B0604030504040204" pitchFamily="50" charset="-128"/>
                        </a:defRPr>
                      </a:pPr>
                      <a:t>[パーセンテージ]</a:t>
                    </a:fld>
                    <a:endParaRPr lang="ja-JP" altLang="en-US" baseline="0" dirty="0"/>
                  </a:p>
                </c:rich>
              </c:tx>
              <c:spPr>
                <a:solidFill>
                  <a:schemeClr val="accent2">
                    <a:lumMod val="75000"/>
                  </a:schemeClr>
                </a:solidFill>
                <a:ln>
                  <a:noFill/>
                </a:ln>
                <a:effectLst/>
              </c:spPr>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3C-50E9-48AE-8F53-50B84CD5C6D6}"/>
                </c:ext>
              </c:extLst>
            </c:dLbl>
            <c:dLbl>
              <c:idx val="10"/>
              <c:delete val="1"/>
              <c:extLst>
                <c:ext xmlns:c15="http://schemas.microsoft.com/office/drawing/2012/chart" uri="{CE6537A1-D6FC-4f65-9D91-7224C49458BB}"/>
                <c:ext xmlns:c16="http://schemas.microsoft.com/office/drawing/2014/chart" uri="{C3380CC4-5D6E-409C-BE32-E72D297353CC}">
                  <c16:uniqueId val="{0000003E-50E9-48AE-8F53-50B84CD5C6D6}"/>
                </c:ext>
              </c:extLst>
            </c:dLbl>
            <c:dLbl>
              <c:idx val="11"/>
              <c:delete val="1"/>
              <c:extLst>
                <c:ext xmlns:c15="http://schemas.microsoft.com/office/drawing/2012/chart" uri="{CE6537A1-D6FC-4f65-9D91-7224C49458BB}"/>
                <c:ext xmlns:c16="http://schemas.microsoft.com/office/drawing/2014/chart" uri="{C3380CC4-5D6E-409C-BE32-E72D297353CC}">
                  <c16:uniqueId val="{00000040-50E9-48AE-8F53-50B84CD5C6D6}"/>
                </c:ext>
              </c:extLst>
            </c:dLbl>
            <c:dLbl>
              <c:idx val="12"/>
              <c:tx>
                <c:rich>
                  <a:bodyPr/>
                  <a:lstStyle/>
                  <a:p>
                    <a:fld id="{D0BC8665-12AF-4A3A-8738-11B008634DA5}" type="CATEGORYNAME">
                      <a:rPr lang="ja-JP" altLang="en-US"/>
                      <a:pPr/>
                      <a:t>[分類名]</a:t>
                    </a:fld>
                    <a:r>
                      <a:rPr lang="ja-JP" altLang="en-US" baseline="0"/>
                      <a:t>
</a:t>
                    </a:r>
                    <a:r>
                      <a:rPr lang="en-US" altLang="ja-JP" baseline="0"/>
                      <a:t>212</a:t>
                    </a:r>
                    <a:r>
                      <a:rPr lang="ja-JP" altLang="en-US" baseline="0"/>
                      <a:t>千人</a:t>
                    </a:r>
                    <a:r>
                      <a:rPr lang="ja-JP" altLang="en-US" baseline="0" dirty="0"/>
                      <a:t>
</a:t>
                    </a:r>
                    <a:fld id="{A8F0C3D6-65D0-48A2-ADD7-9FB73B6C834D}" type="PERCENTAGE">
                      <a:rPr lang="en-US" altLang="ja-JP" baseline="0"/>
                      <a:pPr/>
                      <a:t>[パーセンテージ]</a:t>
                    </a:fld>
                    <a:endParaRPr lang="ja-JP" altLang="en-US" baseline="0" dirty="0"/>
                  </a:p>
                </c:rich>
              </c:tx>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42-50E9-48AE-8F53-50B84CD5C6D6}"/>
                </c:ext>
              </c:extLst>
            </c:dLbl>
            <c:dLbl>
              <c:idx val="13"/>
              <c:delete val="1"/>
              <c:extLst>
                <c:ext xmlns:c15="http://schemas.microsoft.com/office/drawing/2012/chart" uri="{CE6537A1-D6FC-4f65-9D91-7224C49458BB}"/>
                <c:ext xmlns:c16="http://schemas.microsoft.com/office/drawing/2014/chart" uri="{C3380CC4-5D6E-409C-BE32-E72D297353CC}">
                  <c16:uniqueId val="{00000044-50E9-48AE-8F53-50B84CD5C6D6}"/>
                </c:ext>
              </c:extLst>
            </c:dLbl>
            <c:dLbl>
              <c:idx val="14"/>
              <c:delete val="1"/>
              <c:extLst>
                <c:ext xmlns:c15="http://schemas.microsoft.com/office/drawing/2012/chart" uri="{CE6537A1-D6FC-4f65-9D91-7224C49458BB}"/>
                <c:ext xmlns:c16="http://schemas.microsoft.com/office/drawing/2014/chart" uri="{C3380CC4-5D6E-409C-BE32-E72D297353CC}">
                  <c16:uniqueId val="{00000045-6077-4425-AD7C-7A4C5AD2DAB4}"/>
                </c:ext>
              </c:extLst>
            </c:dLbl>
            <c:dLbl>
              <c:idx val="15"/>
              <c:delete val="1"/>
              <c:extLst>
                <c:ext xmlns:c15="http://schemas.microsoft.com/office/drawing/2012/chart" uri="{CE6537A1-D6FC-4f65-9D91-7224C49458BB}"/>
                <c:ext xmlns:c16="http://schemas.microsoft.com/office/drawing/2014/chart" uri="{C3380CC4-5D6E-409C-BE32-E72D297353CC}">
                  <c16:uniqueId val="{00000048-50E9-48AE-8F53-50B84CD5C6D6}"/>
                </c:ext>
              </c:extLst>
            </c:dLbl>
            <c:dLbl>
              <c:idx val="16"/>
              <c:delete val="1"/>
              <c:extLst>
                <c:ext xmlns:c15="http://schemas.microsoft.com/office/drawing/2012/chart" uri="{CE6537A1-D6FC-4f65-9D91-7224C49458BB}"/>
                <c:ext xmlns:c16="http://schemas.microsoft.com/office/drawing/2014/chart" uri="{C3380CC4-5D6E-409C-BE32-E72D297353CC}">
                  <c16:uniqueId val="{0000004A-50E9-48AE-8F53-50B84CD5C6D6}"/>
                </c:ext>
              </c:extLst>
            </c:dLbl>
            <c:dLbl>
              <c:idx val="17"/>
              <c:delete val="1"/>
              <c:extLst>
                <c:ext xmlns:c15="http://schemas.microsoft.com/office/drawing/2012/chart" uri="{CE6537A1-D6FC-4f65-9D91-7224C49458BB}"/>
                <c:ext xmlns:c16="http://schemas.microsoft.com/office/drawing/2014/chart" uri="{C3380CC4-5D6E-409C-BE32-E72D297353CC}">
                  <c16:uniqueId val="{0000004C-50E9-48AE-8F53-50B84CD5C6D6}"/>
                </c:ext>
              </c:extLst>
            </c:dLbl>
            <c:dLbl>
              <c:idx val="18"/>
              <c:delete val="1"/>
              <c:extLst>
                <c:ext xmlns:c15="http://schemas.microsoft.com/office/drawing/2012/chart" uri="{CE6537A1-D6FC-4f65-9D91-7224C49458BB}"/>
                <c:ext xmlns:c16="http://schemas.microsoft.com/office/drawing/2014/chart" uri="{C3380CC4-5D6E-409C-BE32-E72D297353CC}">
                  <c16:uniqueId val="{0000004E-50E9-48AE-8F53-50B84CD5C6D6}"/>
                </c:ext>
              </c:extLst>
            </c:dLbl>
            <c:dLbl>
              <c:idx val="19"/>
              <c:delete val="1"/>
              <c:extLst>
                <c:ext xmlns:c15="http://schemas.microsoft.com/office/drawing/2012/chart" uri="{CE6537A1-D6FC-4f65-9D91-7224C49458BB}"/>
                <c:ext xmlns:c16="http://schemas.microsoft.com/office/drawing/2014/chart" uri="{C3380CC4-5D6E-409C-BE32-E72D297353CC}">
                  <c16:uniqueId val="{00000050-50E9-48AE-8F53-50B84CD5C6D6}"/>
                </c:ext>
              </c:extLst>
            </c:dLbl>
            <c:dLbl>
              <c:idx val="20"/>
              <c:delete val="1"/>
              <c:extLst>
                <c:ext xmlns:c15="http://schemas.microsoft.com/office/drawing/2012/chart" uri="{CE6537A1-D6FC-4f65-9D91-7224C49458BB}"/>
                <c:ext xmlns:c16="http://schemas.microsoft.com/office/drawing/2014/chart" uri="{C3380CC4-5D6E-409C-BE32-E72D297353CC}">
                  <c16:uniqueId val="{00000052-50E9-48AE-8F53-50B84CD5C6D6}"/>
                </c:ext>
              </c:extLst>
            </c:dLbl>
            <c:dLbl>
              <c:idx val="21"/>
              <c:delete val="1"/>
              <c:extLst>
                <c:ext xmlns:c15="http://schemas.microsoft.com/office/drawing/2012/chart" uri="{CE6537A1-D6FC-4f65-9D91-7224C49458BB}"/>
                <c:ext xmlns:c16="http://schemas.microsoft.com/office/drawing/2014/chart" uri="{C3380CC4-5D6E-409C-BE32-E72D297353CC}">
                  <c16:uniqueId val="{00000053-6077-4425-AD7C-7A4C5AD2DAB4}"/>
                </c:ext>
              </c:extLst>
            </c:dLbl>
            <c:dLbl>
              <c:idx val="22"/>
              <c:tx>
                <c:rich>
                  <a:bodyPr/>
                  <a:lstStyle/>
                  <a:p>
                    <a:fld id="{8CA51321-EA63-49DE-86EC-121B03B9BE6A}" type="CATEGORYNAME">
                      <a:rPr lang="ja-JP" altLang="en-US">
                        <a:solidFill>
                          <a:schemeClr val="bg1"/>
                        </a:solidFill>
                      </a:rPr>
                      <a:pPr/>
                      <a:t>[分類名]</a:t>
                    </a:fld>
                    <a:endParaRPr lang="ja-JP" altLang="en-US" baseline="0" dirty="0">
                      <a:solidFill>
                        <a:schemeClr val="bg1"/>
                      </a:solidFill>
                    </a:endParaRPr>
                  </a:p>
                  <a:p>
                    <a:r>
                      <a:rPr lang="en-US" altLang="ja-JP" baseline="0" dirty="0">
                        <a:solidFill>
                          <a:schemeClr val="bg1"/>
                        </a:solidFill>
                      </a:rPr>
                      <a:t>120</a:t>
                    </a:r>
                    <a:r>
                      <a:rPr lang="ja-JP" altLang="en-US" baseline="0" dirty="0">
                        <a:solidFill>
                          <a:schemeClr val="bg1"/>
                        </a:solidFill>
                      </a:rPr>
                      <a:t>千人</a:t>
                    </a:r>
                  </a:p>
                  <a:p>
                    <a:fld id="{FCA93E3C-417F-4A66-9E29-925321C406E2}" type="PERCENTAGE">
                      <a:rPr lang="en-US" altLang="ja-JP">
                        <a:solidFill>
                          <a:schemeClr val="bg1"/>
                        </a:solidFill>
                      </a:rPr>
                      <a:pPr/>
                      <a:t>[パーセンテージ]</a:t>
                    </a:fld>
                    <a:endParaRPr lang="ja-JP" altLang="en-US"/>
                  </a:p>
                </c:rich>
              </c:tx>
              <c:showLegendKey val="0"/>
              <c:showVal val="1"/>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55-6077-4425-AD7C-7A4C5AD2DAB4}"/>
                </c:ext>
              </c:extLst>
            </c:dLbl>
            <c:spPr>
              <a:noFill/>
              <a:ln>
                <a:noFill/>
              </a:ln>
              <a:effectLst/>
            </c:spPr>
            <c:txPr>
              <a:bodyPr wrap="square" lIns="38100" tIns="19050" rIns="38100" bIns="19050" anchor="ctr">
                <a:spAutoFit/>
              </a:bodyPr>
              <a:lstStyle/>
              <a:p>
                <a:pPr>
                  <a:lnSpc>
                    <a:spcPts val="1400"/>
                  </a:lnSpc>
                  <a:defRPr sz="1200" b="1">
                    <a:solidFill>
                      <a:schemeClr val="bg1"/>
                    </a:solidFill>
                    <a:latin typeface="Meiryo UI" panose="020B0604030504040204" pitchFamily="50" charset="-128"/>
                    <a:ea typeface="Meiryo UI" panose="020B0604030504040204" pitchFamily="50" charset="-128"/>
                  </a:defRPr>
                </a:pPr>
                <a:endParaRPr lang="ja-JP"/>
              </a:p>
            </c:txPr>
            <c:showLegendKey val="0"/>
            <c:showVal val="1"/>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Sheet1!$A$2:$A$24</c:f>
              <c:strCache>
                <c:ptCount val="23"/>
                <c:pt idx="0">
                  <c:v>韓国</c:v>
                </c:pt>
                <c:pt idx="1">
                  <c:v>中国</c:v>
                </c:pt>
                <c:pt idx="2">
                  <c:v>台湾</c:v>
                </c:pt>
                <c:pt idx="3">
                  <c:v>香港</c:v>
                </c:pt>
                <c:pt idx="4">
                  <c:v>タイ</c:v>
                </c:pt>
                <c:pt idx="5">
                  <c:v>シンガポール</c:v>
                </c:pt>
                <c:pt idx="6">
                  <c:v>マレーシア</c:v>
                </c:pt>
                <c:pt idx="7">
                  <c:v>インドネシア</c:v>
                </c:pt>
                <c:pt idx="8">
                  <c:v>フィリピン</c:v>
                </c:pt>
                <c:pt idx="9">
                  <c:v>ベトナム</c:v>
                </c:pt>
                <c:pt idx="10">
                  <c:v>インド</c:v>
                </c:pt>
                <c:pt idx="11">
                  <c:v>オーストラリア</c:v>
                </c:pt>
                <c:pt idx="12">
                  <c:v>米国</c:v>
                </c:pt>
                <c:pt idx="13">
                  <c:v>カナダ</c:v>
                </c:pt>
                <c:pt idx="14">
                  <c:v>メキシコ</c:v>
                </c:pt>
                <c:pt idx="15">
                  <c:v>英国</c:v>
                </c:pt>
                <c:pt idx="16">
                  <c:v>フランス</c:v>
                </c:pt>
                <c:pt idx="17">
                  <c:v>ドイツ</c:v>
                </c:pt>
                <c:pt idx="18">
                  <c:v>イタリア</c:v>
                </c:pt>
                <c:pt idx="19">
                  <c:v>スペイン</c:v>
                </c:pt>
                <c:pt idx="20">
                  <c:v>ロシア</c:v>
                </c:pt>
                <c:pt idx="21">
                  <c:v>中東地域</c:v>
                </c:pt>
                <c:pt idx="22">
                  <c:v>その他</c:v>
                </c:pt>
              </c:strCache>
            </c:strRef>
          </c:cat>
          <c:val>
            <c:numRef>
              <c:f>Sheet1!$C$2:$C$24</c:f>
              <c:numCache>
                <c:formatCode>General</c:formatCode>
                <c:ptCount val="23"/>
                <c:pt idx="0">
                  <c:v>631000</c:v>
                </c:pt>
                <c:pt idx="1">
                  <c:v>256300</c:v>
                </c:pt>
                <c:pt idx="2">
                  <c:v>424800</c:v>
                </c:pt>
                <c:pt idx="3">
                  <c:v>179300</c:v>
                </c:pt>
                <c:pt idx="4">
                  <c:v>124600</c:v>
                </c:pt>
                <c:pt idx="5">
                  <c:v>55100</c:v>
                </c:pt>
                <c:pt idx="6">
                  <c:v>45200</c:v>
                </c:pt>
                <c:pt idx="7">
                  <c:v>40300</c:v>
                </c:pt>
                <c:pt idx="8">
                  <c:v>69200</c:v>
                </c:pt>
                <c:pt idx="9">
                  <c:v>50400</c:v>
                </c:pt>
                <c:pt idx="10">
                  <c:v>16800</c:v>
                </c:pt>
                <c:pt idx="11">
                  <c:v>62000</c:v>
                </c:pt>
                <c:pt idx="12" formatCode="0_ ">
                  <c:v>211900</c:v>
                </c:pt>
                <c:pt idx="13">
                  <c:v>51700</c:v>
                </c:pt>
                <c:pt idx="14">
                  <c:v>12500</c:v>
                </c:pt>
                <c:pt idx="15">
                  <c:v>37400</c:v>
                </c:pt>
                <c:pt idx="16">
                  <c:v>34400</c:v>
                </c:pt>
                <c:pt idx="17">
                  <c:v>30900</c:v>
                </c:pt>
                <c:pt idx="18">
                  <c:v>16300</c:v>
                </c:pt>
                <c:pt idx="19">
                  <c:v>15500</c:v>
                </c:pt>
                <c:pt idx="20">
                  <c:v>5700</c:v>
                </c:pt>
                <c:pt idx="21">
                  <c:v>10200</c:v>
                </c:pt>
                <c:pt idx="22">
                  <c:v>120500</c:v>
                </c:pt>
              </c:numCache>
            </c:numRef>
          </c:val>
          <c:extLst>
            <c:ext xmlns:c16="http://schemas.microsoft.com/office/drawing/2014/chart" uri="{C3380CC4-5D6E-409C-BE32-E72D297353CC}">
              <c16:uniqueId val="{00000053-50E9-48AE-8F53-50B84CD5C6D6}"/>
            </c:ext>
          </c:extLst>
        </c:ser>
        <c:dLbls>
          <c:showLegendKey val="0"/>
          <c:showVal val="0"/>
          <c:showCatName val="0"/>
          <c:showSerName val="0"/>
          <c:showPercent val="0"/>
          <c:showBubbleSize val="0"/>
          <c:showLeaderLines val="1"/>
        </c:dLbls>
        <c:firstSliceAng val="0"/>
        <c:holeSize val="28"/>
      </c:doughnutChart>
      <c:spPr>
        <a:noFill/>
        <a:ln w="25400">
          <a:noFill/>
        </a:ln>
        <a:effectLst/>
      </c:spPr>
    </c:plotArea>
    <c:plotVisOnly val="1"/>
    <c:dispBlanksAs val="gap"/>
    <c:showDLblsOverMax val="0"/>
  </c:chart>
  <c:spPr>
    <a:noFill/>
    <a:ln>
      <a:noFill/>
    </a:ln>
    <a:effectLst/>
  </c:spPr>
  <c:txPr>
    <a:bodyPr/>
    <a:lstStyle/>
    <a:p>
      <a:pPr>
        <a:defRPr/>
      </a:pPr>
      <a:endParaRPr lang="ja-JP"/>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39267931263121"/>
          <c:y val="5.3056675923420865E-2"/>
          <c:w val="0.84454464223178261"/>
          <c:h val="0.65130291867079604"/>
        </c:manualLayout>
      </c:layout>
      <c:barChart>
        <c:barDir val="col"/>
        <c:grouping val="clustered"/>
        <c:varyColors val="0"/>
        <c:ser>
          <c:idx val="0"/>
          <c:order val="0"/>
          <c:tx>
            <c:strRef>
              <c:f>Sheet1!$B$1</c:f>
              <c:strCache>
                <c:ptCount val="1"/>
                <c:pt idx="0">
                  <c:v>2023年冬</c:v>
                </c:pt>
              </c:strCache>
            </c:strRef>
          </c:tx>
          <c:spPr>
            <a:solidFill>
              <a:schemeClr val="accent1"/>
            </a:solidFill>
            <a:ln>
              <a:noFill/>
            </a:ln>
            <a:effectLst/>
          </c:spPr>
          <c:invertIfNegative val="0"/>
          <c:cat>
            <c:strRef>
              <c:f>Sheet1!$A$2:$A$13</c:f>
              <c:strCache>
                <c:ptCount val="12"/>
                <c:pt idx="0">
                  <c:v>韓国</c:v>
                </c:pt>
                <c:pt idx="1">
                  <c:v>中国</c:v>
                </c:pt>
                <c:pt idx="2">
                  <c:v>台湾</c:v>
                </c:pt>
                <c:pt idx="3">
                  <c:v>香港</c:v>
                </c:pt>
                <c:pt idx="4">
                  <c:v>タイ</c:v>
                </c:pt>
                <c:pt idx="5">
                  <c:v>シンガポール</c:v>
                </c:pt>
                <c:pt idx="6">
                  <c:v>ベトナム</c:v>
                </c:pt>
                <c:pt idx="7">
                  <c:v>豪州</c:v>
                </c:pt>
                <c:pt idx="8">
                  <c:v>アメリカ</c:v>
                </c:pt>
                <c:pt idx="9">
                  <c:v>イギリス</c:v>
                </c:pt>
                <c:pt idx="10">
                  <c:v>フランス</c:v>
                </c:pt>
                <c:pt idx="11">
                  <c:v>ドイツ</c:v>
                </c:pt>
              </c:strCache>
            </c:strRef>
          </c:cat>
          <c:val>
            <c:numRef>
              <c:f>Sheet1!$B$2:$B$13</c:f>
              <c:numCache>
                <c:formatCode>General</c:formatCode>
                <c:ptCount val="12"/>
                <c:pt idx="0">
                  <c:v>1103.5</c:v>
                </c:pt>
                <c:pt idx="1">
                  <c:v>604.5</c:v>
                </c:pt>
                <c:pt idx="2">
                  <c:v>543</c:v>
                </c:pt>
                <c:pt idx="3">
                  <c:v>369</c:v>
                </c:pt>
                <c:pt idx="4">
                  <c:v>191.5</c:v>
                </c:pt>
                <c:pt idx="5">
                  <c:v>140</c:v>
                </c:pt>
                <c:pt idx="6">
                  <c:v>171</c:v>
                </c:pt>
                <c:pt idx="7">
                  <c:v>64.5</c:v>
                </c:pt>
                <c:pt idx="8">
                  <c:v>326</c:v>
                </c:pt>
                <c:pt idx="9">
                  <c:v>35.5</c:v>
                </c:pt>
                <c:pt idx="10">
                  <c:v>28</c:v>
                </c:pt>
                <c:pt idx="11">
                  <c:v>41</c:v>
                </c:pt>
              </c:numCache>
            </c:numRef>
          </c:val>
          <c:extLst>
            <c:ext xmlns:c16="http://schemas.microsoft.com/office/drawing/2014/chart" uri="{C3380CC4-5D6E-409C-BE32-E72D297353CC}">
              <c16:uniqueId val="{00000000-92EC-4B12-B982-642FD969A73F}"/>
            </c:ext>
          </c:extLst>
        </c:ser>
        <c:ser>
          <c:idx val="1"/>
          <c:order val="1"/>
          <c:tx>
            <c:strRef>
              <c:f>Sheet1!$C$1</c:f>
              <c:strCache>
                <c:ptCount val="1"/>
                <c:pt idx="0">
                  <c:v>2019年冬</c:v>
                </c:pt>
              </c:strCache>
            </c:strRef>
          </c:tx>
          <c:spPr>
            <a:solidFill>
              <a:schemeClr val="accent2"/>
            </a:solidFill>
            <a:ln>
              <a:noFill/>
            </a:ln>
            <a:effectLst/>
          </c:spPr>
          <c:invertIfNegative val="0"/>
          <c:cat>
            <c:strRef>
              <c:f>Sheet1!$A$2:$A$13</c:f>
              <c:strCache>
                <c:ptCount val="12"/>
                <c:pt idx="0">
                  <c:v>韓国</c:v>
                </c:pt>
                <c:pt idx="1">
                  <c:v>中国</c:v>
                </c:pt>
                <c:pt idx="2">
                  <c:v>台湾</c:v>
                </c:pt>
                <c:pt idx="3">
                  <c:v>香港</c:v>
                </c:pt>
                <c:pt idx="4">
                  <c:v>タイ</c:v>
                </c:pt>
                <c:pt idx="5">
                  <c:v>シンガポール</c:v>
                </c:pt>
                <c:pt idx="6">
                  <c:v>ベトナム</c:v>
                </c:pt>
                <c:pt idx="7">
                  <c:v>豪州</c:v>
                </c:pt>
                <c:pt idx="8">
                  <c:v>アメリカ</c:v>
                </c:pt>
                <c:pt idx="9">
                  <c:v>イギリス</c:v>
                </c:pt>
                <c:pt idx="10">
                  <c:v>フランス</c:v>
                </c:pt>
                <c:pt idx="11">
                  <c:v>ドイツ</c:v>
                </c:pt>
              </c:strCache>
            </c:strRef>
          </c:cat>
          <c:val>
            <c:numRef>
              <c:f>Sheet1!$C$2:$C$13</c:f>
              <c:numCache>
                <c:formatCode>General</c:formatCode>
                <c:ptCount val="12"/>
                <c:pt idx="0">
                  <c:v>777.5</c:v>
                </c:pt>
                <c:pt idx="1">
                  <c:v>1405.5</c:v>
                </c:pt>
                <c:pt idx="2">
                  <c:v>640.5</c:v>
                </c:pt>
                <c:pt idx="3">
                  <c:v>417.5</c:v>
                </c:pt>
                <c:pt idx="4">
                  <c:v>254</c:v>
                </c:pt>
                <c:pt idx="5">
                  <c:v>186</c:v>
                </c:pt>
                <c:pt idx="6">
                  <c:v>150</c:v>
                </c:pt>
                <c:pt idx="7">
                  <c:v>72</c:v>
                </c:pt>
                <c:pt idx="8">
                  <c:v>297.5</c:v>
                </c:pt>
                <c:pt idx="9">
                  <c:v>38</c:v>
                </c:pt>
                <c:pt idx="10">
                  <c:v>41</c:v>
                </c:pt>
                <c:pt idx="11">
                  <c:v>61</c:v>
                </c:pt>
              </c:numCache>
            </c:numRef>
          </c:val>
          <c:extLst>
            <c:ext xmlns:c16="http://schemas.microsoft.com/office/drawing/2014/chart" uri="{C3380CC4-5D6E-409C-BE32-E72D297353CC}">
              <c16:uniqueId val="{00000001-92EC-4B12-B982-642FD969A73F}"/>
            </c:ext>
          </c:extLst>
        </c:ser>
        <c:dLbls>
          <c:showLegendKey val="0"/>
          <c:showVal val="0"/>
          <c:showCatName val="0"/>
          <c:showSerName val="0"/>
          <c:showPercent val="0"/>
          <c:showBubbleSize val="0"/>
        </c:dLbls>
        <c:gapWidth val="150"/>
        <c:axId val="596889983"/>
        <c:axId val="784142831"/>
      </c:barChart>
      <c:lineChart>
        <c:grouping val="standard"/>
        <c:varyColors val="0"/>
        <c:ser>
          <c:idx val="2"/>
          <c:order val="2"/>
          <c:tx>
            <c:strRef>
              <c:f>Sheet1!$D$1</c:f>
              <c:strCache>
                <c:ptCount val="1"/>
                <c:pt idx="0">
                  <c:v>回復率</c:v>
                </c:pt>
              </c:strCache>
            </c:strRef>
          </c:tx>
          <c:spPr>
            <a:ln w="28575" cap="rnd">
              <a:solidFill>
                <a:schemeClr val="accent3"/>
              </a:solidFill>
              <a:round/>
            </a:ln>
            <a:effectLst/>
          </c:spPr>
          <c:marker>
            <c:symbol val="none"/>
          </c:marker>
          <c:dLbls>
            <c:dLbl>
              <c:idx val="0"/>
              <c:layout>
                <c:manualLayout>
                  <c:x val="1.1201955857839096E-2"/>
                  <c:y val="-5.5829216860653466E-2"/>
                </c:manualLayout>
              </c:layout>
              <c:tx>
                <c:rich>
                  <a:bodyPr/>
                  <a:lstStyle/>
                  <a:p>
                    <a:fld id="{36A8C825-F9EF-44CE-9199-0223B21808A2}" type="VALUE">
                      <a:rPr lang="en-US" altLang="ja-JP" sz="1600">
                        <a:solidFill>
                          <a:schemeClr val="tx1"/>
                        </a:solidFill>
                      </a:rPr>
                      <a:pPr/>
                      <a:t>[値]</a:t>
                    </a:fld>
                    <a:endParaRPr lang="ja-JP"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92EC-4B12-B982-642FD969A73F}"/>
                </c:ext>
              </c:extLst>
            </c:dLbl>
            <c:dLbl>
              <c:idx val="1"/>
              <c:layout>
                <c:manualLayout>
                  <c:x val="1.3050385448785971E-2"/>
                  <c:y val="2.615798222904955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92EC-4B12-B982-642FD969A73F}"/>
                </c:ext>
              </c:extLst>
            </c:dLbl>
            <c:dLbl>
              <c:idx val="2"/>
              <c:layout>
                <c:manualLayout>
                  <c:x val="-1.1476289744589228E-2"/>
                  <c:y val="-7.032022088796335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2EC-4B12-B982-642FD969A73F}"/>
                </c:ext>
              </c:extLst>
            </c:dLbl>
            <c:dLbl>
              <c:idx val="3"/>
              <c:layout>
                <c:manualLayout>
                  <c:x val="-2.0411179624683286E-2"/>
                  <c:y val="-7.21889156814201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2EC-4B12-B982-642FD969A73F}"/>
                </c:ext>
              </c:extLst>
            </c:dLbl>
            <c:dLbl>
              <c:idx val="4"/>
              <c:layout>
                <c:manualLayout>
                  <c:x val="-6.038647342995169E-3"/>
                  <c:y val="-3.94062226924767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2EC-4B12-B982-642FD969A73F}"/>
                </c:ext>
              </c:extLst>
            </c:dLbl>
            <c:dLbl>
              <c:idx val="5"/>
              <c:layout>
                <c:manualLayout>
                  <c:x val="-1.2077294685990338E-2"/>
                  <c:y val="-0.1083671124043109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2EC-4B12-B982-642FD969A73F}"/>
                </c:ext>
              </c:extLst>
            </c:dLbl>
            <c:dLbl>
              <c:idx val="6"/>
              <c:layout>
                <c:manualLayout>
                  <c:x val="-2.4154589371980766E-2"/>
                  <c:y val="-4.92577783655959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92EC-4B12-B982-642FD969A73F}"/>
                </c:ext>
              </c:extLst>
            </c:dLbl>
            <c:dLbl>
              <c:idx val="7"/>
              <c:layout>
                <c:manualLayout>
                  <c:x val="-2.5362318840579798E-2"/>
                  <c:y val="-7.388666754839383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2EC-4B12-B982-642FD969A73F}"/>
                </c:ext>
              </c:extLst>
            </c:dLbl>
            <c:dLbl>
              <c:idx val="8"/>
              <c:layout>
                <c:manualLayout>
                  <c:x val="-2.4154589371980766E-2"/>
                  <c:y val="-3.94062226924767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92EC-4B12-B982-642FD969A73F}"/>
                </c:ext>
              </c:extLst>
            </c:dLbl>
            <c:dLbl>
              <c:idx val="9"/>
              <c:layout>
                <c:manualLayout>
                  <c:x val="-1.9323671497584717E-2"/>
                  <c:y val="-6.40351118752746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2EC-4B12-B982-642FD969A73F}"/>
                </c:ext>
              </c:extLst>
            </c:dLbl>
            <c:dLbl>
              <c:idx val="10"/>
              <c:layout>
                <c:manualLayout>
                  <c:x val="-2.4154589371980676E-2"/>
                  <c:y val="-6.15722229569949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92EC-4B12-B982-642FD969A73F}"/>
                </c:ext>
              </c:extLst>
            </c:dLbl>
            <c:dLbl>
              <c:idx val="11"/>
              <c:layout>
                <c:manualLayout>
                  <c:x val="-3.0193236714976021E-2"/>
                  <c:y val="-4.92577783655958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92EC-4B12-B982-642FD969A73F}"/>
                </c:ext>
              </c:extLst>
            </c:dLbl>
            <c:spPr>
              <a:noFill/>
              <a:ln>
                <a:noFill/>
              </a:ln>
              <a:effectLst/>
            </c:spPr>
            <c:txPr>
              <a:bodyPr rot="0" spcFirstLastPara="1" vertOverflow="ellipsis" vert="horz" wrap="square" anchor="ctr" anchorCtr="1"/>
              <a:lstStyle/>
              <a:p>
                <a:pPr>
                  <a:defRPr sz="1197" b="1" i="0" u="none" strike="noStrike" kern="1200" baseline="0">
                    <a:solidFill>
                      <a:schemeClr val="tx1">
                        <a:lumMod val="75000"/>
                        <a:lumOff val="25000"/>
                      </a:schemeClr>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韓国</c:v>
                </c:pt>
                <c:pt idx="1">
                  <c:v>中国</c:v>
                </c:pt>
                <c:pt idx="2">
                  <c:v>台湾</c:v>
                </c:pt>
                <c:pt idx="3">
                  <c:v>香港</c:v>
                </c:pt>
                <c:pt idx="4">
                  <c:v>タイ</c:v>
                </c:pt>
                <c:pt idx="5">
                  <c:v>シンガポール</c:v>
                </c:pt>
                <c:pt idx="6">
                  <c:v>ベトナム</c:v>
                </c:pt>
                <c:pt idx="7">
                  <c:v>豪州</c:v>
                </c:pt>
                <c:pt idx="8">
                  <c:v>アメリカ</c:v>
                </c:pt>
                <c:pt idx="9">
                  <c:v>イギリス</c:v>
                </c:pt>
                <c:pt idx="10">
                  <c:v>フランス</c:v>
                </c:pt>
                <c:pt idx="11">
                  <c:v>ドイツ</c:v>
                </c:pt>
              </c:strCache>
            </c:strRef>
          </c:cat>
          <c:val>
            <c:numRef>
              <c:f>Sheet1!$D$2:$D$13</c:f>
              <c:numCache>
                <c:formatCode>0%</c:formatCode>
                <c:ptCount val="12"/>
                <c:pt idx="0">
                  <c:v>1.45</c:v>
                </c:pt>
                <c:pt idx="1">
                  <c:v>0.43</c:v>
                </c:pt>
                <c:pt idx="2">
                  <c:v>0.85</c:v>
                </c:pt>
                <c:pt idx="3">
                  <c:v>0.88</c:v>
                </c:pt>
                <c:pt idx="4">
                  <c:v>0.75</c:v>
                </c:pt>
                <c:pt idx="5">
                  <c:v>0.75</c:v>
                </c:pt>
                <c:pt idx="6">
                  <c:v>1.1399999999999999</c:v>
                </c:pt>
                <c:pt idx="7">
                  <c:v>0.9</c:v>
                </c:pt>
                <c:pt idx="8">
                  <c:v>1.1000000000000001</c:v>
                </c:pt>
                <c:pt idx="9">
                  <c:v>0.79</c:v>
                </c:pt>
                <c:pt idx="10">
                  <c:v>0.68</c:v>
                </c:pt>
                <c:pt idx="11">
                  <c:v>0.67</c:v>
                </c:pt>
              </c:numCache>
            </c:numRef>
          </c:val>
          <c:smooth val="0"/>
          <c:extLst>
            <c:ext xmlns:c16="http://schemas.microsoft.com/office/drawing/2014/chart" uri="{C3380CC4-5D6E-409C-BE32-E72D297353CC}">
              <c16:uniqueId val="{00000002-92EC-4B12-B982-642FD969A73F}"/>
            </c:ext>
          </c:extLst>
        </c:ser>
        <c:dLbls>
          <c:showLegendKey val="0"/>
          <c:showVal val="0"/>
          <c:showCatName val="0"/>
          <c:showSerName val="0"/>
          <c:showPercent val="0"/>
          <c:showBubbleSize val="0"/>
        </c:dLbls>
        <c:marker val="1"/>
        <c:smooth val="0"/>
        <c:axId val="490943999"/>
        <c:axId val="784169615"/>
      </c:lineChart>
      <c:catAx>
        <c:axId val="5968899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84142831"/>
        <c:crosses val="autoZero"/>
        <c:auto val="1"/>
        <c:lblAlgn val="ctr"/>
        <c:lblOffset val="100"/>
        <c:noMultiLvlLbl val="0"/>
      </c:catAx>
      <c:valAx>
        <c:axId val="78414283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596889983"/>
        <c:crosses val="autoZero"/>
        <c:crossBetween val="between"/>
      </c:valAx>
      <c:valAx>
        <c:axId val="784169615"/>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490943999"/>
        <c:crosses val="max"/>
        <c:crossBetween val="between"/>
      </c:valAx>
      <c:catAx>
        <c:axId val="490943999"/>
        <c:scaling>
          <c:orientation val="minMax"/>
        </c:scaling>
        <c:delete val="1"/>
        <c:axPos val="b"/>
        <c:numFmt formatCode="General" sourceLinked="1"/>
        <c:majorTickMark val="out"/>
        <c:minorTickMark val="none"/>
        <c:tickLblPos val="nextTo"/>
        <c:crossAx val="784169615"/>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eiryo UI" panose="020B0604030504040204" pitchFamily="50" charset="-128"/>
          <a:ea typeface="Meiryo UI" panose="020B0604030504040204" pitchFamily="50" charset="-128"/>
        </a:defRPr>
      </a:pPr>
      <a:endParaRPr lang="ja-JP"/>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692534722222224E-2"/>
          <c:y val="2.5198412698412699E-2"/>
          <c:w val="0.91973125"/>
          <c:h val="0.86386002886002888"/>
        </c:manualLayout>
      </c:layout>
      <c:barChart>
        <c:barDir val="col"/>
        <c:grouping val="clustered"/>
        <c:varyColors val="0"/>
        <c:dLbls>
          <c:dLblPos val="outEnd"/>
          <c:showLegendKey val="0"/>
          <c:showVal val="1"/>
          <c:showCatName val="0"/>
          <c:showSerName val="0"/>
          <c:showPercent val="0"/>
          <c:showBubbleSize val="0"/>
        </c:dLbls>
        <c:gapWidth val="219"/>
        <c:overlap val="-27"/>
        <c:axId val="2104308703"/>
        <c:axId val="248376575"/>
      </c:barChart>
      <c:catAx>
        <c:axId val="21043087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vert="eaVert" wrap="square" anchor="ctr" anchorCtr="1"/>
          <a:lstStyle/>
          <a:p>
            <a:pPr>
              <a:defRPr sz="900" b="1" i="0" u="none" strike="noStrike" kern="1200" baseline="0">
                <a:solidFill>
                  <a:schemeClr val="tx1"/>
                </a:solidFill>
                <a:latin typeface="+mn-lt"/>
                <a:ea typeface="+mn-ea"/>
                <a:cs typeface="+mn-cs"/>
              </a:defRPr>
            </a:pPr>
            <a:endParaRPr lang="ja-JP"/>
          </a:p>
        </c:txPr>
        <c:crossAx val="248376575"/>
        <c:crosses val="autoZero"/>
        <c:auto val="1"/>
        <c:lblAlgn val="ctr"/>
        <c:lblOffset val="100"/>
        <c:noMultiLvlLbl val="0"/>
      </c:catAx>
      <c:valAx>
        <c:axId val="248376575"/>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ja-JP"/>
          </a:p>
        </c:txPr>
        <c:crossAx val="210430870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b="1">
          <a:solidFill>
            <a:schemeClr val="tx1"/>
          </a:solidFill>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0.56168</cdr:x>
      <cdr:y>0.14722</cdr:y>
    </cdr:from>
    <cdr:to>
      <cdr:x>0.75935</cdr:x>
      <cdr:y>0.31544</cdr:y>
    </cdr:to>
    <cdr:sp macro="" textlink="">
      <cdr:nvSpPr>
        <cdr:cNvPr id="2" name="四角形: 角を丸くする 1">
          <a:extLst xmlns:a="http://schemas.openxmlformats.org/drawingml/2006/main">
            <a:ext uri="{FF2B5EF4-FFF2-40B4-BE49-F238E27FC236}">
              <a16:creationId xmlns:a16="http://schemas.microsoft.com/office/drawing/2014/main" id="{64F9069C-A270-52A8-4530-8CBC074AA0C5}"/>
            </a:ext>
          </a:extLst>
        </cdr:cNvPr>
        <cdr:cNvSpPr/>
      </cdr:nvSpPr>
      <cdr:spPr>
        <a:xfrm xmlns:a="http://schemas.openxmlformats.org/drawingml/2006/main">
          <a:off x="3068725" y="735073"/>
          <a:ext cx="1080000" cy="839907"/>
        </a:xfrm>
        <a:prstGeom xmlns:a="http://schemas.openxmlformats.org/drawingml/2006/main" prst="roundRect">
          <a:avLst/>
        </a:prstGeom>
        <a:noFill xmlns:a="http://schemas.openxmlformats.org/drawingml/2006/main"/>
        <a:ln xmlns:a="http://schemas.openxmlformats.org/drawingml/2006/main" w="73025">
          <a:solidFill>
            <a:srgbClr val="FFC000"/>
          </a:solidFill>
          <a:prstDash val="sysDot"/>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ja-JP"/>
        </a:p>
      </cdr:txBody>
    </cdr:sp>
  </cdr:relSizeAnchor>
</c:userShapes>
</file>

<file path=ppt/drawings/drawing2.xml><?xml version="1.0" encoding="utf-8"?>
<c:userShapes xmlns:c="http://schemas.openxmlformats.org/drawingml/2006/chart">
  <cdr:relSizeAnchor xmlns:cdr="http://schemas.openxmlformats.org/drawingml/2006/chartDrawing">
    <cdr:from>
      <cdr:x>0.41785</cdr:x>
      <cdr:y>0.24994</cdr:y>
    </cdr:from>
    <cdr:to>
      <cdr:x>0.52934</cdr:x>
      <cdr:y>0.31446</cdr:y>
    </cdr:to>
    <cdr:sp macro="" textlink="">
      <cdr:nvSpPr>
        <cdr:cNvPr id="2" name="テキスト ボックス 1">
          <a:extLst xmlns:a="http://schemas.openxmlformats.org/drawingml/2006/main">
            <a:ext uri="{FF2B5EF4-FFF2-40B4-BE49-F238E27FC236}">
              <a16:creationId xmlns:a16="http://schemas.microsoft.com/office/drawing/2014/main" id="{9CE833D6-D067-F23C-2848-BA2B583554AA}"/>
            </a:ext>
          </a:extLst>
        </cdr:cNvPr>
        <cdr:cNvSpPr txBox="1"/>
      </cdr:nvSpPr>
      <cdr:spPr>
        <a:xfrm xmlns:a="http://schemas.openxmlformats.org/drawingml/2006/main">
          <a:off x="2495816" y="1410218"/>
          <a:ext cx="665921" cy="36406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ja-JP" altLang="en-US"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0.62412</cdr:x>
      <cdr:y>0.32809</cdr:y>
    </cdr:from>
    <cdr:to>
      <cdr:x>0.63617</cdr:x>
      <cdr:y>0.35706</cdr:y>
    </cdr:to>
    <cdr:sp macro="" textlink="">
      <cdr:nvSpPr>
        <cdr:cNvPr id="2" name="楕円 1">
          <a:extLst xmlns:a="http://schemas.openxmlformats.org/drawingml/2006/main">
            <a:ext uri="{FF2B5EF4-FFF2-40B4-BE49-F238E27FC236}">
              <a16:creationId xmlns:a16="http://schemas.microsoft.com/office/drawing/2014/main" id="{F99B7924-5CBF-F335-7166-98C5D061FA45}"/>
            </a:ext>
          </a:extLst>
        </cdr:cNvPr>
        <cdr:cNvSpPr/>
      </cdr:nvSpPr>
      <cdr:spPr>
        <a:xfrm xmlns:a="http://schemas.openxmlformats.org/drawingml/2006/main">
          <a:off x="7174417" y="1609257"/>
          <a:ext cx="138519" cy="142095"/>
        </a:xfrm>
        <a:prstGeom xmlns:a="http://schemas.openxmlformats.org/drawingml/2006/main" prst="ellipse">
          <a:avLst/>
        </a:prstGeom>
        <a:solidFill xmlns:a="http://schemas.openxmlformats.org/drawingml/2006/main">
          <a:srgbClr val="FFC000"/>
        </a:solidFill>
        <a:ln xmlns:a="http://schemas.openxmlformats.org/drawingml/2006/main">
          <a:solidFill>
            <a:srgbClr val="FFC000"/>
          </a:solid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endParaRPr kumimoji="1" lang="ja-JP" altLang="en-US"/>
        </a:p>
      </cdr:txBody>
    </cdr:sp>
  </cdr:relSizeAnchor>
  <cdr:relSizeAnchor xmlns:cdr="http://schemas.openxmlformats.org/drawingml/2006/chartDrawing">
    <cdr:from>
      <cdr:x>0.76438</cdr:x>
      <cdr:y>0.37387</cdr:y>
    </cdr:from>
    <cdr:to>
      <cdr:x>0.77642</cdr:x>
      <cdr:y>0.40284</cdr:y>
    </cdr:to>
    <cdr:sp macro="" textlink="">
      <cdr:nvSpPr>
        <cdr:cNvPr id="3" name="楕円 2">
          <a:extLst xmlns:a="http://schemas.openxmlformats.org/drawingml/2006/main">
            <a:ext uri="{FF2B5EF4-FFF2-40B4-BE49-F238E27FC236}">
              <a16:creationId xmlns:a16="http://schemas.microsoft.com/office/drawing/2014/main" id="{F99B7924-5CBF-F335-7166-98C5D061FA45}"/>
            </a:ext>
          </a:extLst>
        </cdr:cNvPr>
        <cdr:cNvSpPr/>
      </cdr:nvSpPr>
      <cdr:spPr>
        <a:xfrm xmlns:a="http://schemas.openxmlformats.org/drawingml/2006/main">
          <a:off x="8786832" y="1833814"/>
          <a:ext cx="138404" cy="142095"/>
        </a:xfrm>
        <a:prstGeom xmlns:a="http://schemas.openxmlformats.org/drawingml/2006/main" prst="ellipse">
          <a:avLst/>
        </a:prstGeom>
        <a:solidFill xmlns:a="http://schemas.openxmlformats.org/drawingml/2006/main">
          <a:srgbClr val="FFC000"/>
        </a:solidFill>
        <a:ln xmlns:a="http://schemas.openxmlformats.org/drawingml/2006/main">
          <a:solidFill>
            <a:srgbClr val="FFC000"/>
          </a:solid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endParaRPr kumimoji="1" lang="ja-JP" altLang="en-US"/>
        </a:p>
      </cdr:txBody>
    </cdr:sp>
  </cdr:relSizeAnchor>
  <cdr:relSizeAnchor xmlns:cdr="http://schemas.openxmlformats.org/drawingml/2006/chartDrawing">
    <cdr:from>
      <cdr:x>0.66961</cdr:x>
      <cdr:y>0.03376</cdr:y>
    </cdr:from>
    <cdr:to>
      <cdr:x>0.92816</cdr:x>
      <cdr:y>0.17078</cdr:y>
    </cdr:to>
    <cdr:sp macro="" textlink="">
      <cdr:nvSpPr>
        <cdr:cNvPr id="4" name="円/楕円 6">
          <a:extLst xmlns:a="http://schemas.openxmlformats.org/drawingml/2006/main">
            <a:ext uri="{FF2B5EF4-FFF2-40B4-BE49-F238E27FC236}">
              <a16:creationId xmlns:a16="http://schemas.microsoft.com/office/drawing/2014/main" id="{312607F9-244D-6C41-32F8-7193291E624D}"/>
            </a:ext>
          </a:extLst>
        </cdr:cNvPr>
        <cdr:cNvSpPr/>
      </cdr:nvSpPr>
      <cdr:spPr>
        <a:xfrm xmlns:a="http://schemas.openxmlformats.org/drawingml/2006/main">
          <a:off x="7697333" y="165577"/>
          <a:ext cx="2972123" cy="672094"/>
        </a:xfrm>
        <a:prstGeom xmlns:a="http://schemas.openxmlformats.org/drawingml/2006/main" prst="ellipse">
          <a:avLst/>
        </a:prstGeom>
        <a:solidFill xmlns:a="http://schemas.openxmlformats.org/drawingml/2006/main">
          <a:srgbClr val="FF0000"/>
        </a:solidFill>
        <a:ln xmlns:a="http://schemas.openxmlformats.org/drawingml/2006/main">
          <a:noFill/>
        </a:ln>
        <a:effectLst xmlns:a="http://schemas.openxmlformats.org/drawingml/2006/main">
          <a:outerShdw blurRad="50800" dist="38100" dir="2700000" algn="tl" rotWithShape="0">
            <a:prstClr val="black">
              <a:alpha val="40000"/>
            </a:prstClr>
          </a:outerShdw>
        </a:effectLst>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lIns="0" rIns="0" rtlCol="0" anchor="ctr"/>
        <a:lstStyle xmlns:a="http://schemas.openxmlformats.org/drawingml/2006/main">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xmlns:a="http://schemas.openxmlformats.org/drawingml/2006/main">
          <a:pPr algn="ctr"/>
          <a:r>
            <a:rPr kumimoji="1" lang="ja-JP" altLang="en-US" b="1" dirty="0">
              <a:latin typeface="Meiryo UI" panose="020B0604030504040204" pitchFamily="50" charset="-128"/>
              <a:ea typeface="Meiryo UI" panose="020B0604030504040204" pitchFamily="50" charset="-128"/>
            </a:rPr>
            <a:t>日韓線の復便率は対</a:t>
          </a:r>
          <a:r>
            <a:rPr kumimoji="1" lang="en-US" altLang="ja-JP" b="1" dirty="0">
              <a:latin typeface="Meiryo UI" panose="020B0604030504040204" pitchFamily="50" charset="-128"/>
              <a:ea typeface="Meiryo UI" panose="020B0604030504040204" pitchFamily="50" charset="-128"/>
            </a:rPr>
            <a:t>19</a:t>
          </a:r>
          <a:r>
            <a:rPr kumimoji="1" lang="ja-JP" altLang="en-US" b="1" dirty="0">
              <a:latin typeface="Meiryo UI" panose="020B0604030504040204" pitchFamily="50" charset="-128"/>
              <a:ea typeface="Meiryo UI" panose="020B0604030504040204" pitchFamily="50" charset="-128"/>
            </a:rPr>
            <a:t>年比で</a:t>
          </a:r>
          <a:r>
            <a:rPr kumimoji="1" lang="en-US" altLang="ja-JP" b="1" dirty="0">
              <a:latin typeface="Meiryo UI" panose="020B0604030504040204" pitchFamily="50" charset="-128"/>
              <a:ea typeface="Meiryo UI" panose="020B0604030504040204" pitchFamily="50" charset="-128"/>
            </a:rPr>
            <a:t>145</a:t>
          </a:r>
          <a:r>
            <a:rPr kumimoji="1" lang="ja-JP" altLang="en-US" b="1" dirty="0">
              <a:latin typeface="Meiryo UI" panose="020B0604030504040204" pitchFamily="50" charset="-128"/>
              <a:ea typeface="Meiryo UI" panose="020B0604030504040204" pitchFamily="50" charset="-128"/>
            </a:rPr>
            <a:t>％</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A9CE73B5-1897-E9DD-98D2-D467000807ED}"/>
              </a:ext>
            </a:extLst>
          </p:cNvPr>
          <p:cNvSpPr>
            <a:spLocks noGrp="1"/>
          </p:cNvSpPr>
          <p:nvPr>
            <p:ph type="hdr" sz="quarter"/>
          </p:nvPr>
        </p:nvSpPr>
        <p:spPr>
          <a:xfrm>
            <a:off x="1" y="1"/>
            <a:ext cx="2949533" cy="497969"/>
          </a:xfrm>
          <a:prstGeom prst="rect">
            <a:avLst/>
          </a:prstGeom>
        </p:spPr>
        <p:txBody>
          <a:bodyPr vert="horz" lIns="88313" tIns="44156" rIns="88313" bIns="44156"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0C089F5-E78D-B9E5-BE51-FBE3CCE7EF5E}"/>
              </a:ext>
            </a:extLst>
          </p:cNvPr>
          <p:cNvSpPr>
            <a:spLocks noGrp="1"/>
          </p:cNvSpPr>
          <p:nvPr>
            <p:ph type="dt" sz="quarter" idx="1"/>
          </p:nvPr>
        </p:nvSpPr>
        <p:spPr>
          <a:xfrm>
            <a:off x="3856146" y="1"/>
            <a:ext cx="2949532" cy="497969"/>
          </a:xfrm>
          <a:prstGeom prst="rect">
            <a:avLst/>
          </a:prstGeom>
        </p:spPr>
        <p:txBody>
          <a:bodyPr vert="horz" lIns="88313" tIns="44156" rIns="88313" bIns="44156" rtlCol="0"/>
          <a:lstStyle>
            <a:lvl1pPr algn="r">
              <a:defRPr sz="1200"/>
            </a:lvl1pPr>
          </a:lstStyle>
          <a:p>
            <a:fld id="{867D8391-4941-48DA-AB3C-2CBD3E005E1D}" type="datetimeFigureOut">
              <a:rPr kumimoji="1" lang="ja-JP" altLang="en-US" smtClean="0"/>
              <a:t>2023/12/5</a:t>
            </a:fld>
            <a:endParaRPr kumimoji="1" lang="ja-JP" altLang="en-US"/>
          </a:p>
        </p:txBody>
      </p:sp>
      <p:sp>
        <p:nvSpPr>
          <p:cNvPr id="4" name="フッター プレースホルダー 3">
            <a:extLst>
              <a:ext uri="{FF2B5EF4-FFF2-40B4-BE49-F238E27FC236}">
                <a16:creationId xmlns:a16="http://schemas.microsoft.com/office/drawing/2014/main" id="{27F2D06B-7BFE-EDBE-B7D5-758A8BA32AFE}"/>
              </a:ext>
            </a:extLst>
          </p:cNvPr>
          <p:cNvSpPr>
            <a:spLocks noGrp="1"/>
          </p:cNvSpPr>
          <p:nvPr>
            <p:ph type="ftr" sz="quarter" idx="2"/>
          </p:nvPr>
        </p:nvSpPr>
        <p:spPr>
          <a:xfrm>
            <a:off x="1" y="9441369"/>
            <a:ext cx="2949533" cy="497969"/>
          </a:xfrm>
          <a:prstGeom prst="rect">
            <a:avLst/>
          </a:prstGeom>
        </p:spPr>
        <p:txBody>
          <a:bodyPr vert="horz" lIns="88313" tIns="44156" rIns="88313" bIns="44156"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6D1A4DDB-8A17-CEF4-BC5F-4177DE57BA41}"/>
              </a:ext>
            </a:extLst>
          </p:cNvPr>
          <p:cNvSpPr>
            <a:spLocks noGrp="1"/>
          </p:cNvSpPr>
          <p:nvPr>
            <p:ph type="sldNum" sz="quarter" idx="3"/>
          </p:nvPr>
        </p:nvSpPr>
        <p:spPr>
          <a:xfrm>
            <a:off x="3856146" y="9441369"/>
            <a:ext cx="2949532" cy="497969"/>
          </a:xfrm>
          <a:prstGeom prst="rect">
            <a:avLst/>
          </a:prstGeom>
        </p:spPr>
        <p:txBody>
          <a:bodyPr vert="horz" lIns="88313" tIns="44156" rIns="88313" bIns="44156" rtlCol="0" anchor="b"/>
          <a:lstStyle>
            <a:lvl1pPr algn="r">
              <a:defRPr sz="1200"/>
            </a:lvl1pPr>
          </a:lstStyle>
          <a:p>
            <a:fld id="{13A8ADF1-EE68-4C01-80B3-4D07E5658B58}" type="slidenum">
              <a:rPr kumimoji="1" lang="ja-JP" altLang="en-US" smtClean="0"/>
              <a:t>‹#›</a:t>
            </a:fld>
            <a:endParaRPr kumimoji="1" lang="ja-JP" altLang="en-US"/>
          </a:p>
        </p:txBody>
      </p:sp>
    </p:spTree>
    <p:extLst>
      <p:ext uri="{BB962C8B-B14F-4D97-AF65-F5344CB8AC3E}">
        <p14:creationId xmlns:p14="http://schemas.microsoft.com/office/powerpoint/2010/main" val="12156649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2949787" cy="498693"/>
          </a:xfrm>
          <a:prstGeom prst="rect">
            <a:avLst/>
          </a:prstGeom>
        </p:spPr>
        <p:txBody>
          <a:bodyPr vert="horz" lIns="91430" tIns="45715" rIns="91430" bIns="45715"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1"/>
            <a:ext cx="2949787" cy="498693"/>
          </a:xfrm>
          <a:prstGeom prst="rect">
            <a:avLst/>
          </a:prstGeom>
        </p:spPr>
        <p:txBody>
          <a:bodyPr vert="horz" lIns="91430" tIns="45715" rIns="91430" bIns="45715" rtlCol="0"/>
          <a:lstStyle>
            <a:lvl1pPr algn="r">
              <a:defRPr sz="1200"/>
            </a:lvl1pPr>
          </a:lstStyle>
          <a:p>
            <a:fld id="{BAE386CC-AA87-4734-8662-CBFFF4CB7A51}" type="datetimeFigureOut">
              <a:rPr kumimoji="1" lang="ja-JP" altLang="en-US" smtClean="0"/>
              <a:t>2023/12/5</a:t>
            </a:fld>
            <a:endParaRPr kumimoji="1" lang="ja-JP" altLang="en-US"/>
          </a:p>
        </p:txBody>
      </p:sp>
      <p:sp>
        <p:nvSpPr>
          <p:cNvPr id="4" name="スライド イメージ プレースホルダー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30" tIns="45715" rIns="91430" bIns="45715" rtlCol="0" anchor="ctr"/>
          <a:lstStyle/>
          <a:p>
            <a:endParaRPr lang="ja-JP" altLang="en-US"/>
          </a:p>
        </p:txBody>
      </p:sp>
      <p:sp>
        <p:nvSpPr>
          <p:cNvPr id="5" name="ノート プレースホルダー 4"/>
          <p:cNvSpPr>
            <a:spLocks noGrp="1"/>
          </p:cNvSpPr>
          <p:nvPr>
            <p:ph type="body" sz="quarter" idx="3"/>
          </p:nvPr>
        </p:nvSpPr>
        <p:spPr>
          <a:xfrm>
            <a:off x="680720" y="4783308"/>
            <a:ext cx="5445760" cy="3913614"/>
          </a:xfrm>
          <a:prstGeom prst="rect">
            <a:avLst/>
          </a:prstGeom>
        </p:spPr>
        <p:txBody>
          <a:bodyPr vert="horz" lIns="91430" tIns="45715" rIns="91430" bIns="45715"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30" tIns="45715" rIns="91430" bIns="45715"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30" tIns="45715" rIns="91430" bIns="45715" rtlCol="0" anchor="b"/>
          <a:lstStyle>
            <a:lvl1pPr algn="r">
              <a:defRPr sz="1200"/>
            </a:lvl1pPr>
          </a:lstStyle>
          <a:p>
            <a:fld id="{BE293F80-D52C-481A-8C91-9741BA8374A6}" type="slidenum">
              <a:rPr kumimoji="1" lang="ja-JP" altLang="en-US" smtClean="0"/>
              <a:t>‹#›</a:t>
            </a:fld>
            <a:endParaRPr kumimoji="1" lang="ja-JP" altLang="en-US"/>
          </a:p>
        </p:txBody>
      </p:sp>
    </p:spTree>
    <p:extLst>
      <p:ext uri="{BB962C8B-B14F-4D97-AF65-F5344CB8AC3E}">
        <p14:creationId xmlns:p14="http://schemas.microsoft.com/office/powerpoint/2010/main" val="200912189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E293F80-D52C-481A-8C91-9741BA8374A6}" type="slidenum">
              <a:rPr kumimoji="1" lang="ja-JP" altLang="en-US" smtClean="0"/>
              <a:t>1</a:t>
            </a:fld>
            <a:endParaRPr kumimoji="1" lang="ja-JP" altLang="en-US"/>
          </a:p>
        </p:txBody>
      </p:sp>
    </p:spTree>
    <p:extLst>
      <p:ext uri="{BB962C8B-B14F-4D97-AF65-F5344CB8AC3E}">
        <p14:creationId xmlns:p14="http://schemas.microsoft.com/office/powerpoint/2010/main" val="3774864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722438" y="381000"/>
            <a:ext cx="3378200" cy="190023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369A8CCE-2B11-43A1-AC62-4E38F8BA9ED7}" type="slidenum">
              <a:rPr lang="ja-JP" altLang="en-US" smtClean="0"/>
              <a:pPr>
                <a:defRPr/>
              </a:pPr>
              <a:t>3</a:t>
            </a:fld>
            <a:endParaRPr lang="ja-JP" altLang="en-US"/>
          </a:p>
        </p:txBody>
      </p:sp>
    </p:spTree>
    <p:extLst>
      <p:ext uri="{BB962C8B-B14F-4D97-AF65-F5344CB8AC3E}">
        <p14:creationId xmlns:p14="http://schemas.microsoft.com/office/powerpoint/2010/main" val="2402255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E0A8758-8028-47EA-94FA-4398BDE868FC}" type="slidenum">
              <a:rPr kumimoji="1" lang="ja-JP" altLang="en-US" smtClean="0"/>
              <a:t>5</a:t>
            </a:fld>
            <a:endParaRPr kumimoji="1" lang="ja-JP" altLang="en-US"/>
          </a:p>
        </p:txBody>
      </p:sp>
    </p:spTree>
    <p:extLst>
      <p:ext uri="{BB962C8B-B14F-4D97-AF65-F5344CB8AC3E}">
        <p14:creationId xmlns:p14="http://schemas.microsoft.com/office/powerpoint/2010/main" val="32241161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dirty="0"/>
              <a:t>サンライズにおいては既に</a:t>
            </a:r>
            <a:r>
              <a:rPr lang="en-US" altLang="ja-JP" dirty="0"/>
              <a:t>SDGs</a:t>
            </a:r>
            <a:r>
              <a:rPr lang="ja-JP" altLang="ja-JP" dirty="0"/>
              <a:t>に沿った商品化に取り組んでいますが、来年度以降も更に商品ラインナップを進めていきます。是非、皆さんの</a:t>
            </a:r>
            <a:r>
              <a:rPr lang="en-US" altLang="ja-JP" dirty="0"/>
              <a:t>SDGs</a:t>
            </a:r>
            <a:r>
              <a:rPr lang="ja-JP" altLang="ja-JP" dirty="0" err="1"/>
              <a:t>への</a:t>
            </a:r>
            <a:r>
              <a:rPr lang="ja-JP" altLang="ja-JP" dirty="0"/>
              <a:t>取り組みと</a:t>
            </a:r>
            <a:r>
              <a:rPr lang="ja-JP" altLang="en-US" dirty="0"/>
              <a:t>も</a:t>
            </a:r>
            <a:r>
              <a:rPr lang="ja-JP" altLang="ja-JP" dirty="0"/>
              <a:t>協業しながら、今後の商品化や情報発信を行ってまいりたいと考えていますので、ご協力の程、よろしくお願いします。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881DCFA-4472-4B7A-A6AB-59A73C0CF683}" type="slidenum">
              <a:rPr kumimoji="1" lang="ja-JP" altLang="en-US" smtClean="0"/>
              <a:t>6</a:t>
            </a:fld>
            <a:endParaRPr kumimoji="1" lang="ja-JP" altLang="en-US" dirty="0"/>
          </a:p>
        </p:txBody>
      </p:sp>
    </p:spTree>
    <p:extLst>
      <p:ext uri="{BB962C8B-B14F-4D97-AF65-F5344CB8AC3E}">
        <p14:creationId xmlns:p14="http://schemas.microsoft.com/office/powerpoint/2010/main" val="38113211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これは、</a:t>
            </a:r>
            <a:r>
              <a:rPr kumimoji="1" lang="en-US" altLang="ja-JP" dirty="0"/>
              <a:t>JNTO</a:t>
            </a:r>
            <a:r>
              <a:rPr kumimoji="1" lang="ja-JP" altLang="en-US" dirty="0"/>
              <a:t>作成の今後の観光トレンドについてですが、今後も変わらないものとして、旅行需要の本質は、どの土地を訪れることであり、安易にバーチャルに流れることはないということ、そして、日本の魅力は、日本ならではの価値であること</a:t>
            </a:r>
            <a:endParaRPr kumimoji="1" lang="en-US" altLang="ja-JP" dirty="0"/>
          </a:p>
          <a:p>
            <a:r>
              <a:rPr kumimoji="1" lang="ja-JP" altLang="en-US" dirty="0"/>
              <a:t>変わるものとしては、安全性への高まりとして、万全の感染症対策が求められることと、人混みを避けて、都市型観光より自然型観光が求められるようになること、そして、アフターコロナにおいては、旅行への強い動機付けが必要になること、特別な目的が重要になります。</a:t>
            </a:r>
            <a:endParaRPr kumimoji="1" lang="en-US" altLang="ja-JP" dirty="0"/>
          </a:p>
          <a:p>
            <a:r>
              <a:rPr kumimoji="1" lang="ja-JP" altLang="en-US" dirty="0"/>
              <a:t>そこで注目されているのが、サステナブルツーリズムやアドベンチャートラベルなどの新しい観光トレンドであり、リラクゼーションをテーマとした旅行や富裕層です。</a:t>
            </a:r>
          </a:p>
        </p:txBody>
      </p:sp>
      <p:sp>
        <p:nvSpPr>
          <p:cNvPr id="4" name="スライド番号プレースホルダー 3"/>
          <p:cNvSpPr>
            <a:spLocks noGrp="1"/>
          </p:cNvSpPr>
          <p:nvPr>
            <p:ph type="sldNum" sz="quarter" idx="10"/>
          </p:nvPr>
        </p:nvSpPr>
        <p:spPr/>
        <p:txBody>
          <a:bodyPr/>
          <a:lstStyle/>
          <a:p>
            <a:fld id="{8881DCFA-4472-4B7A-A6AB-59A73C0CF683}" type="slidenum">
              <a:rPr kumimoji="1" lang="ja-JP" altLang="en-US" smtClean="0"/>
              <a:t>10</a:t>
            </a:fld>
            <a:endParaRPr kumimoji="1" lang="ja-JP" altLang="en-US" dirty="0"/>
          </a:p>
        </p:txBody>
      </p:sp>
    </p:spTree>
    <p:extLst>
      <p:ext uri="{BB962C8B-B14F-4D97-AF65-F5344CB8AC3E}">
        <p14:creationId xmlns:p14="http://schemas.microsoft.com/office/powerpoint/2010/main" val="1722724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これは、</a:t>
            </a:r>
            <a:r>
              <a:rPr kumimoji="1" lang="en-US" altLang="ja-JP" dirty="0"/>
              <a:t>JNTO</a:t>
            </a:r>
            <a:r>
              <a:rPr kumimoji="1" lang="ja-JP" altLang="en-US" dirty="0"/>
              <a:t>作成の今後の観光トレンドについてですが、今後も変わらないものとして、旅行需要の本質は、どの土地を訪れることであり、安易にバーチャルに流れることはないということ、そして、日本の魅力は、日本ならではの価値であること</a:t>
            </a:r>
            <a:endParaRPr kumimoji="1" lang="en-US" altLang="ja-JP" dirty="0"/>
          </a:p>
          <a:p>
            <a:r>
              <a:rPr kumimoji="1" lang="ja-JP" altLang="en-US" dirty="0"/>
              <a:t>変わるものとしては、安全性への高まりとして、万全の感染症対策が求められることと、人混みを避けて、都市型観光より自然型観光が求められるようになること、そして、アフターコロナにおいては、旅行への強い動機付けが必要になること、特別な目的が重要になります。</a:t>
            </a:r>
            <a:endParaRPr kumimoji="1" lang="en-US" altLang="ja-JP" dirty="0"/>
          </a:p>
          <a:p>
            <a:r>
              <a:rPr kumimoji="1" lang="ja-JP" altLang="en-US" dirty="0"/>
              <a:t>そこで注目されているのが、サステナブルツーリズムやアドベンチャートラベルなどの新しい観光トレンドであり、リラクゼーションをテーマとした旅行や富裕層です。</a:t>
            </a:r>
          </a:p>
        </p:txBody>
      </p:sp>
      <p:sp>
        <p:nvSpPr>
          <p:cNvPr id="4" name="スライド番号プレースホルダー 3"/>
          <p:cNvSpPr>
            <a:spLocks noGrp="1"/>
          </p:cNvSpPr>
          <p:nvPr>
            <p:ph type="sldNum" sz="quarter" idx="10"/>
          </p:nvPr>
        </p:nvSpPr>
        <p:spPr/>
        <p:txBody>
          <a:bodyPr/>
          <a:lstStyle/>
          <a:p>
            <a:fld id="{8881DCFA-4472-4B7A-A6AB-59A73C0CF683}" type="slidenum">
              <a:rPr kumimoji="1" lang="ja-JP" altLang="en-US" smtClean="0"/>
              <a:t>11</a:t>
            </a:fld>
            <a:endParaRPr kumimoji="1" lang="ja-JP" altLang="en-US" dirty="0"/>
          </a:p>
        </p:txBody>
      </p:sp>
    </p:spTree>
    <p:extLst>
      <p:ext uri="{BB962C8B-B14F-4D97-AF65-F5344CB8AC3E}">
        <p14:creationId xmlns:p14="http://schemas.microsoft.com/office/powerpoint/2010/main" val="3254988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337C8E0-5ECF-6F10-336A-328D57BF3AF8}"/>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EDF6861-5EEF-D15E-690D-B7AEDA5032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03E844A6-75EB-8CDC-81F7-177DC21CFAD1}"/>
              </a:ext>
            </a:extLst>
          </p:cNvPr>
          <p:cNvSpPr>
            <a:spLocks noGrp="1"/>
          </p:cNvSpPr>
          <p:nvPr>
            <p:ph type="dt" sz="half" idx="10"/>
          </p:nvPr>
        </p:nvSpPr>
        <p:spPr/>
        <p:txBody>
          <a:bodyPr/>
          <a:lstStyle/>
          <a:p>
            <a:fld id="{B457D170-5310-44A7-8528-7F01BC43DB7A}" type="datetimeFigureOut">
              <a:rPr kumimoji="1" lang="ja-JP" altLang="en-US" smtClean="0"/>
              <a:t>2023/12/5</a:t>
            </a:fld>
            <a:endParaRPr kumimoji="1" lang="ja-JP" altLang="en-US"/>
          </a:p>
        </p:txBody>
      </p:sp>
      <p:sp>
        <p:nvSpPr>
          <p:cNvPr id="5" name="フッター プレースホルダー 4">
            <a:extLst>
              <a:ext uri="{FF2B5EF4-FFF2-40B4-BE49-F238E27FC236}">
                <a16:creationId xmlns:a16="http://schemas.microsoft.com/office/drawing/2014/main" id="{20B9120A-D880-56D8-E6D0-F80C587ADBB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EEC8C63-8670-2CEB-EBDF-629FA22094DA}"/>
              </a:ext>
            </a:extLst>
          </p:cNvPr>
          <p:cNvSpPr>
            <a:spLocks noGrp="1"/>
          </p:cNvSpPr>
          <p:nvPr>
            <p:ph type="sldNum" sz="quarter" idx="12"/>
          </p:nvPr>
        </p:nvSpPr>
        <p:spPr/>
        <p:txBody>
          <a:bodyPr/>
          <a:lstStyle/>
          <a:p>
            <a:fld id="{911040E4-23AE-4923-99AC-E3B5805470D4}" type="slidenum">
              <a:rPr kumimoji="1" lang="ja-JP" altLang="en-US" smtClean="0"/>
              <a:t>‹#›</a:t>
            </a:fld>
            <a:endParaRPr kumimoji="1" lang="ja-JP" altLang="en-US"/>
          </a:p>
        </p:txBody>
      </p:sp>
    </p:spTree>
    <p:extLst>
      <p:ext uri="{BB962C8B-B14F-4D97-AF65-F5344CB8AC3E}">
        <p14:creationId xmlns:p14="http://schemas.microsoft.com/office/powerpoint/2010/main" val="15331499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72DD444-279A-19F1-CA60-AC084750F65D}"/>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EC0EF601-AC22-8FAB-9B52-F32459B44A73}"/>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DF0E8E4-AC20-342A-CE3B-7BF33D6F521C}"/>
              </a:ext>
            </a:extLst>
          </p:cNvPr>
          <p:cNvSpPr>
            <a:spLocks noGrp="1"/>
          </p:cNvSpPr>
          <p:nvPr>
            <p:ph type="dt" sz="half" idx="10"/>
          </p:nvPr>
        </p:nvSpPr>
        <p:spPr/>
        <p:txBody>
          <a:bodyPr/>
          <a:lstStyle/>
          <a:p>
            <a:fld id="{B457D170-5310-44A7-8528-7F01BC43DB7A}" type="datetimeFigureOut">
              <a:rPr kumimoji="1" lang="ja-JP" altLang="en-US" smtClean="0"/>
              <a:t>2023/12/5</a:t>
            </a:fld>
            <a:endParaRPr kumimoji="1" lang="ja-JP" altLang="en-US"/>
          </a:p>
        </p:txBody>
      </p:sp>
      <p:sp>
        <p:nvSpPr>
          <p:cNvPr id="5" name="フッター プレースホルダー 4">
            <a:extLst>
              <a:ext uri="{FF2B5EF4-FFF2-40B4-BE49-F238E27FC236}">
                <a16:creationId xmlns:a16="http://schemas.microsoft.com/office/drawing/2014/main" id="{DC13755E-64F4-9F10-DB82-72464D187E0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5BEC637-A340-D3A6-B52E-5F8486860F44}"/>
              </a:ext>
            </a:extLst>
          </p:cNvPr>
          <p:cNvSpPr>
            <a:spLocks noGrp="1"/>
          </p:cNvSpPr>
          <p:nvPr>
            <p:ph type="sldNum" sz="quarter" idx="12"/>
          </p:nvPr>
        </p:nvSpPr>
        <p:spPr/>
        <p:txBody>
          <a:bodyPr/>
          <a:lstStyle/>
          <a:p>
            <a:fld id="{911040E4-23AE-4923-99AC-E3B5805470D4}" type="slidenum">
              <a:rPr kumimoji="1" lang="ja-JP" altLang="en-US" smtClean="0"/>
              <a:t>‹#›</a:t>
            </a:fld>
            <a:endParaRPr kumimoji="1" lang="ja-JP" altLang="en-US"/>
          </a:p>
        </p:txBody>
      </p:sp>
    </p:spTree>
    <p:extLst>
      <p:ext uri="{BB962C8B-B14F-4D97-AF65-F5344CB8AC3E}">
        <p14:creationId xmlns:p14="http://schemas.microsoft.com/office/powerpoint/2010/main" val="3798878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5B60ECCF-8C98-B37F-6E6F-B6B17D808880}"/>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39F276A2-EFF2-F098-6842-A39A499F9564}"/>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FFEE3ACA-0645-3A0F-C600-D115D7C68FD9}"/>
              </a:ext>
            </a:extLst>
          </p:cNvPr>
          <p:cNvSpPr>
            <a:spLocks noGrp="1"/>
          </p:cNvSpPr>
          <p:nvPr>
            <p:ph type="dt" sz="half" idx="10"/>
          </p:nvPr>
        </p:nvSpPr>
        <p:spPr/>
        <p:txBody>
          <a:bodyPr/>
          <a:lstStyle/>
          <a:p>
            <a:fld id="{B457D170-5310-44A7-8528-7F01BC43DB7A}" type="datetimeFigureOut">
              <a:rPr kumimoji="1" lang="ja-JP" altLang="en-US" smtClean="0"/>
              <a:t>2023/12/5</a:t>
            </a:fld>
            <a:endParaRPr kumimoji="1" lang="ja-JP" altLang="en-US"/>
          </a:p>
        </p:txBody>
      </p:sp>
      <p:sp>
        <p:nvSpPr>
          <p:cNvPr id="5" name="フッター プレースホルダー 4">
            <a:extLst>
              <a:ext uri="{FF2B5EF4-FFF2-40B4-BE49-F238E27FC236}">
                <a16:creationId xmlns:a16="http://schemas.microsoft.com/office/drawing/2014/main" id="{5917B075-9FD1-91C7-F285-E956B4E1580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0167D07-79B6-1736-4FF3-40BA98A21513}"/>
              </a:ext>
            </a:extLst>
          </p:cNvPr>
          <p:cNvSpPr>
            <a:spLocks noGrp="1"/>
          </p:cNvSpPr>
          <p:nvPr>
            <p:ph type="sldNum" sz="quarter" idx="12"/>
          </p:nvPr>
        </p:nvSpPr>
        <p:spPr/>
        <p:txBody>
          <a:bodyPr/>
          <a:lstStyle/>
          <a:p>
            <a:fld id="{911040E4-23AE-4923-99AC-E3B5805470D4}" type="slidenum">
              <a:rPr kumimoji="1" lang="ja-JP" altLang="en-US" smtClean="0"/>
              <a:t>‹#›</a:t>
            </a:fld>
            <a:endParaRPr kumimoji="1" lang="ja-JP" altLang="en-US"/>
          </a:p>
        </p:txBody>
      </p:sp>
    </p:spTree>
    <p:extLst>
      <p:ext uri="{BB962C8B-B14F-4D97-AF65-F5344CB8AC3E}">
        <p14:creationId xmlns:p14="http://schemas.microsoft.com/office/powerpoint/2010/main" val="42454615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B941B4C-8920-359F-C273-DCB0A2FC73E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2D74458-02D4-B568-C8B6-1D32FC2A8745}"/>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2B66D3E-47A0-823C-06B3-2AECE2455613}"/>
              </a:ext>
            </a:extLst>
          </p:cNvPr>
          <p:cNvSpPr>
            <a:spLocks noGrp="1"/>
          </p:cNvSpPr>
          <p:nvPr>
            <p:ph type="dt" sz="half" idx="10"/>
          </p:nvPr>
        </p:nvSpPr>
        <p:spPr/>
        <p:txBody>
          <a:bodyPr/>
          <a:lstStyle/>
          <a:p>
            <a:fld id="{B457D170-5310-44A7-8528-7F01BC43DB7A}" type="datetimeFigureOut">
              <a:rPr kumimoji="1" lang="ja-JP" altLang="en-US" smtClean="0"/>
              <a:t>2023/12/5</a:t>
            </a:fld>
            <a:endParaRPr kumimoji="1" lang="ja-JP" altLang="en-US"/>
          </a:p>
        </p:txBody>
      </p:sp>
      <p:sp>
        <p:nvSpPr>
          <p:cNvPr id="5" name="フッター プレースホルダー 4">
            <a:extLst>
              <a:ext uri="{FF2B5EF4-FFF2-40B4-BE49-F238E27FC236}">
                <a16:creationId xmlns:a16="http://schemas.microsoft.com/office/drawing/2014/main" id="{6CBABB9B-75E5-D096-1847-09EE65530CC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36EA5C9-BAB7-F46C-FADD-7CCE64E47505}"/>
              </a:ext>
            </a:extLst>
          </p:cNvPr>
          <p:cNvSpPr>
            <a:spLocks noGrp="1"/>
          </p:cNvSpPr>
          <p:nvPr>
            <p:ph type="sldNum" sz="quarter" idx="12"/>
          </p:nvPr>
        </p:nvSpPr>
        <p:spPr/>
        <p:txBody>
          <a:bodyPr/>
          <a:lstStyle/>
          <a:p>
            <a:fld id="{911040E4-23AE-4923-99AC-E3B5805470D4}" type="slidenum">
              <a:rPr kumimoji="1" lang="ja-JP" altLang="en-US" smtClean="0"/>
              <a:t>‹#›</a:t>
            </a:fld>
            <a:endParaRPr kumimoji="1" lang="ja-JP" altLang="en-US"/>
          </a:p>
        </p:txBody>
      </p:sp>
    </p:spTree>
    <p:extLst>
      <p:ext uri="{BB962C8B-B14F-4D97-AF65-F5344CB8AC3E}">
        <p14:creationId xmlns:p14="http://schemas.microsoft.com/office/powerpoint/2010/main" val="18494696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F053474-02AC-E254-2F8C-80141DD4B91D}"/>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02A6BB2-BBFF-F961-2745-6D3B66E2222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FF9B96D1-D9A3-C0C1-9402-BB3EAEFE1191}"/>
              </a:ext>
            </a:extLst>
          </p:cNvPr>
          <p:cNvSpPr>
            <a:spLocks noGrp="1"/>
          </p:cNvSpPr>
          <p:nvPr>
            <p:ph type="dt" sz="half" idx="10"/>
          </p:nvPr>
        </p:nvSpPr>
        <p:spPr/>
        <p:txBody>
          <a:bodyPr/>
          <a:lstStyle/>
          <a:p>
            <a:fld id="{B457D170-5310-44A7-8528-7F01BC43DB7A}" type="datetimeFigureOut">
              <a:rPr kumimoji="1" lang="ja-JP" altLang="en-US" smtClean="0"/>
              <a:t>2023/12/5</a:t>
            </a:fld>
            <a:endParaRPr kumimoji="1" lang="ja-JP" altLang="en-US"/>
          </a:p>
        </p:txBody>
      </p:sp>
      <p:sp>
        <p:nvSpPr>
          <p:cNvPr id="5" name="フッター プレースホルダー 4">
            <a:extLst>
              <a:ext uri="{FF2B5EF4-FFF2-40B4-BE49-F238E27FC236}">
                <a16:creationId xmlns:a16="http://schemas.microsoft.com/office/drawing/2014/main" id="{0919D80A-3B08-EE68-814A-4138626D505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A5335FB-6209-E972-1AC2-BC1FA577FDC9}"/>
              </a:ext>
            </a:extLst>
          </p:cNvPr>
          <p:cNvSpPr>
            <a:spLocks noGrp="1"/>
          </p:cNvSpPr>
          <p:nvPr>
            <p:ph type="sldNum" sz="quarter" idx="12"/>
          </p:nvPr>
        </p:nvSpPr>
        <p:spPr/>
        <p:txBody>
          <a:bodyPr/>
          <a:lstStyle/>
          <a:p>
            <a:fld id="{911040E4-23AE-4923-99AC-E3B5805470D4}" type="slidenum">
              <a:rPr kumimoji="1" lang="ja-JP" altLang="en-US" smtClean="0"/>
              <a:t>‹#›</a:t>
            </a:fld>
            <a:endParaRPr kumimoji="1" lang="ja-JP" altLang="en-US"/>
          </a:p>
        </p:txBody>
      </p:sp>
    </p:spTree>
    <p:extLst>
      <p:ext uri="{BB962C8B-B14F-4D97-AF65-F5344CB8AC3E}">
        <p14:creationId xmlns:p14="http://schemas.microsoft.com/office/powerpoint/2010/main" val="4229332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4AD4A09-F976-E7B3-A93C-C3F3B6D9BB0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4819157A-1470-A71A-E009-05B4AC04FB69}"/>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D51D9B84-41B9-6167-39DE-69D473563719}"/>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B03CF8EC-9396-8F4D-7AA7-D5E95F61AE1C}"/>
              </a:ext>
            </a:extLst>
          </p:cNvPr>
          <p:cNvSpPr>
            <a:spLocks noGrp="1"/>
          </p:cNvSpPr>
          <p:nvPr>
            <p:ph type="dt" sz="half" idx="10"/>
          </p:nvPr>
        </p:nvSpPr>
        <p:spPr/>
        <p:txBody>
          <a:bodyPr/>
          <a:lstStyle/>
          <a:p>
            <a:fld id="{B457D170-5310-44A7-8528-7F01BC43DB7A}" type="datetimeFigureOut">
              <a:rPr kumimoji="1" lang="ja-JP" altLang="en-US" smtClean="0"/>
              <a:t>2023/12/5</a:t>
            </a:fld>
            <a:endParaRPr kumimoji="1" lang="ja-JP" altLang="en-US"/>
          </a:p>
        </p:txBody>
      </p:sp>
      <p:sp>
        <p:nvSpPr>
          <p:cNvPr id="6" name="フッター プレースホルダー 5">
            <a:extLst>
              <a:ext uri="{FF2B5EF4-FFF2-40B4-BE49-F238E27FC236}">
                <a16:creationId xmlns:a16="http://schemas.microsoft.com/office/drawing/2014/main" id="{14676983-2628-3421-D0E7-82B9EB77C7D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8D914CE-FBFA-4741-6B84-FCEE013EFED2}"/>
              </a:ext>
            </a:extLst>
          </p:cNvPr>
          <p:cNvSpPr>
            <a:spLocks noGrp="1"/>
          </p:cNvSpPr>
          <p:nvPr>
            <p:ph type="sldNum" sz="quarter" idx="12"/>
          </p:nvPr>
        </p:nvSpPr>
        <p:spPr/>
        <p:txBody>
          <a:bodyPr/>
          <a:lstStyle/>
          <a:p>
            <a:fld id="{911040E4-23AE-4923-99AC-E3B5805470D4}" type="slidenum">
              <a:rPr kumimoji="1" lang="ja-JP" altLang="en-US" smtClean="0"/>
              <a:t>‹#›</a:t>
            </a:fld>
            <a:endParaRPr kumimoji="1" lang="ja-JP" altLang="en-US"/>
          </a:p>
        </p:txBody>
      </p:sp>
    </p:spTree>
    <p:extLst>
      <p:ext uri="{BB962C8B-B14F-4D97-AF65-F5344CB8AC3E}">
        <p14:creationId xmlns:p14="http://schemas.microsoft.com/office/powerpoint/2010/main" val="36120108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65E18E-E2A8-B568-6904-D938C19013C2}"/>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04EDA81-2E65-0E5A-572D-EB6E7BEEF56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EA4B8BCF-DAB6-AF7F-4AD3-093811C03546}"/>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D6131759-9ABE-F157-E305-8AF2253BE0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4CB4C51B-BD41-9CC4-6305-C17D30B1833C}"/>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D3857CE6-6818-A925-B4DC-346FB4B6FC09}"/>
              </a:ext>
            </a:extLst>
          </p:cNvPr>
          <p:cNvSpPr>
            <a:spLocks noGrp="1"/>
          </p:cNvSpPr>
          <p:nvPr>
            <p:ph type="dt" sz="half" idx="10"/>
          </p:nvPr>
        </p:nvSpPr>
        <p:spPr/>
        <p:txBody>
          <a:bodyPr/>
          <a:lstStyle/>
          <a:p>
            <a:fld id="{B457D170-5310-44A7-8528-7F01BC43DB7A}" type="datetimeFigureOut">
              <a:rPr kumimoji="1" lang="ja-JP" altLang="en-US" smtClean="0"/>
              <a:t>2023/12/5</a:t>
            </a:fld>
            <a:endParaRPr kumimoji="1" lang="ja-JP" altLang="en-US"/>
          </a:p>
        </p:txBody>
      </p:sp>
      <p:sp>
        <p:nvSpPr>
          <p:cNvPr id="8" name="フッター プレースホルダー 7">
            <a:extLst>
              <a:ext uri="{FF2B5EF4-FFF2-40B4-BE49-F238E27FC236}">
                <a16:creationId xmlns:a16="http://schemas.microsoft.com/office/drawing/2014/main" id="{B78DDEAD-3F5E-AD31-E668-3FAF3D7A6C49}"/>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D8C0D7EB-13D6-B69E-D72C-49CE183CC539}"/>
              </a:ext>
            </a:extLst>
          </p:cNvPr>
          <p:cNvSpPr>
            <a:spLocks noGrp="1"/>
          </p:cNvSpPr>
          <p:nvPr>
            <p:ph type="sldNum" sz="quarter" idx="12"/>
          </p:nvPr>
        </p:nvSpPr>
        <p:spPr/>
        <p:txBody>
          <a:bodyPr/>
          <a:lstStyle/>
          <a:p>
            <a:fld id="{911040E4-23AE-4923-99AC-E3B5805470D4}" type="slidenum">
              <a:rPr kumimoji="1" lang="ja-JP" altLang="en-US" smtClean="0"/>
              <a:t>‹#›</a:t>
            </a:fld>
            <a:endParaRPr kumimoji="1" lang="ja-JP" altLang="en-US"/>
          </a:p>
        </p:txBody>
      </p:sp>
    </p:spTree>
    <p:extLst>
      <p:ext uri="{BB962C8B-B14F-4D97-AF65-F5344CB8AC3E}">
        <p14:creationId xmlns:p14="http://schemas.microsoft.com/office/powerpoint/2010/main" val="27518349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B0DFD8-03E5-C2A3-5C22-2E713D087D3B}"/>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6D575053-49F1-C354-F711-73F7FA3D3CC1}"/>
              </a:ext>
            </a:extLst>
          </p:cNvPr>
          <p:cNvSpPr>
            <a:spLocks noGrp="1"/>
          </p:cNvSpPr>
          <p:nvPr>
            <p:ph type="dt" sz="half" idx="10"/>
          </p:nvPr>
        </p:nvSpPr>
        <p:spPr/>
        <p:txBody>
          <a:bodyPr/>
          <a:lstStyle/>
          <a:p>
            <a:fld id="{B457D170-5310-44A7-8528-7F01BC43DB7A}" type="datetimeFigureOut">
              <a:rPr kumimoji="1" lang="ja-JP" altLang="en-US" smtClean="0"/>
              <a:t>2023/12/5</a:t>
            </a:fld>
            <a:endParaRPr kumimoji="1" lang="ja-JP" altLang="en-US"/>
          </a:p>
        </p:txBody>
      </p:sp>
      <p:sp>
        <p:nvSpPr>
          <p:cNvPr id="4" name="フッター プレースホルダー 3">
            <a:extLst>
              <a:ext uri="{FF2B5EF4-FFF2-40B4-BE49-F238E27FC236}">
                <a16:creationId xmlns:a16="http://schemas.microsoft.com/office/drawing/2014/main" id="{E608E057-DE4A-032A-F772-606107386369}"/>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7FA04D03-F692-E724-603B-A1D8671A9C62}"/>
              </a:ext>
            </a:extLst>
          </p:cNvPr>
          <p:cNvSpPr>
            <a:spLocks noGrp="1"/>
          </p:cNvSpPr>
          <p:nvPr>
            <p:ph type="sldNum" sz="quarter" idx="12"/>
          </p:nvPr>
        </p:nvSpPr>
        <p:spPr/>
        <p:txBody>
          <a:bodyPr/>
          <a:lstStyle/>
          <a:p>
            <a:fld id="{911040E4-23AE-4923-99AC-E3B5805470D4}" type="slidenum">
              <a:rPr kumimoji="1" lang="ja-JP" altLang="en-US" smtClean="0"/>
              <a:t>‹#›</a:t>
            </a:fld>
            <a:endParaRPr kumimoji="1" lang="ja-JP" altLang="en-US"/>
          </a:p>
        </p:txBody>
      </p:sp>
    </p:spTree>
    <p:extLst>
      <p:ext uri="{BB962C8B-B14F-4D97-AF65-F5344CB8AC3E}">
        <p14:creationId xmlns:p14="http://schemas.microsoft.com/office/powerpoint/2010/main" val="4286588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2A794D09-CE3A-3455-0B1E-6A958905B087}"/>
              </a:ext>
            </a:extLst>
          </p:cNvPr>
          <p:cNvSpPr>
            <a:spLocks noGrp="1"/>
          </p:cNvSpPr>
          <p:nvPr>
            <p:ph type="dt" sz="half" idx="10"/>
          </p:nvPr>
        </p:nvSpPr>
        <p:spPr/>
        <p:txBody>
          <a:bodyPr/>
          <a:lstStyle/>
          <a:p>
            <a:fld id="{B457D170-5310-44A7-8528-7F01BC43DB7A}" type="datetimeFigureOut">
              <a:rPr kumimoji="1" lang="ja-JP" altLang="en-US" smtClean="0"/>
              <a:t>2023/12/5</a:t>
            </a:fld>
            <a:endParaRPr kumimoji="1" lang="ja-JP" altLang="en-US"/>
          </a:p>
        </p:txBody>
      </p:sp>
      <p:sp>
        <p:nvSpPr>
          <p:cNvPr id="3" name="フッター プレースホルダー 2">
            <a:extLst>
              <a:ext uri="{FF2B5EF4-FFF2-40B4-BE49-F238E27FC236}">
                <a16:creationId xmlns:a16="http://schemas.microsoft.com/office/drawing/2014/main" id="{9CA23961-6F1F-4225-6499-8C9BC8269F7B}"/>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9A10D74-BAA5-D2D3-ACE6-414068DA245C}"/>
              </a:ext>
            </a:extLst>
          </p:cNvPr>
          <p:cNvSpPr>
            <a:spLocks noGrp="1"/>
          </p:cNvSpPr>
          <p:nvPr>
            <p:ph type="sldNum" sz="quarter" idx="12"/>
          </p:nvPr>
        </p:nvSpPr>
        <p:spPr/>
        <p:txBody>
          <a:bodyPr/>
          <a:lstStyle/>
          <a:p>
            <a:fld id="{911040E4-23AE-4923-99AC-E3B5805470D4}" type="slidenum">
              <a:rPr kumimoji="1" lang="ja-JP" altLang="en-US" smtClean="0"/>
              <a:t>‹#›</a:t>
            </a:fld>
            <a:endParaRPr kumimoji="1" lang="ja-JP" altLang="en-US"/>
          </a:p>
        </p:txBody>
      </p:sp>
    </p:spTree>
    <p:extLst>
      <p:ext uri="{BB962C8B-B14F-4D97-AF65-F5344CB8AC3E}">
        <p14:creationId xmlns:p14="http://schemas.microsoft.com/office/powerpoint/2010/main" val="34699944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26811AF-AE5F-7D19-E3C7-8008C9F45CA6}"/>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EF70CD9-C71F-2CE6-D288-4033A23EF6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23C378F1-0E88-54F1-7F5B-72828A2591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C03A2B4-2437-6577-BB32-BABD69949418}"/>
              </a:ext>
            </a:extLst>
          </p:cNvPr>
          <p:cNvSpPr>
            <a:spLocks noGrp="1"/>
          </p:cNvSpPr>
          <p:nvPr>
            <p:ph type="dt" sz="half" idx="10"/>
          </p:nvPr>
        </p:nvSpPr>
        <p:spPr/>
        <p:txBody>
          <a:bodyPr/>
          <a:lstStyle/>
          <a:p>
            <a:fld id="{B457D170-5310-44A7-8528-7F01BC43DB7A}" type="datetimeFigureOut">
              <a:rPr kumimoji="1" lang="ja-JP" altLang="en-US" smtClean="0"/>
              <a:t>2023/12/5</a:t>
            </a:fld>
            <a:endParaRPr kumimoji="1" lang="ja-JP" altLang="en-US"/>
          </a:p>
        </p:txBody>
      </p:sp>
      <p:sp>
        <p:nvSpPr>
          <p:cNvPr id="6" name="フッター プレースホルダー 5">
            <a:extLst>
              <a:ext uri="{FF2B5EF4-FFF2-40B4-BE49-F238E27FC236}">
                <a16:creationId xmlns:a16="http://schemas.microsoft.com/office/drawing/2014/main" id="{49023377-5A3D-B00A-F1FB-94A7120D778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3842744-F7A9-0C9C-1331-DEC61F9CA86C}"/>
              </a:ext>
            </a:extLst>
          </p:cNvPr>
          <p:cNvSpPr>
            <a:spLocks noGrp="1"/>
          </p:cNvSpPr>
          <p:nvPr>
            <p:ph type="sldNum" sz="quarter" idx="12"/>
          </p:nvPr>
        </p:nvSpPr>
        <p:spPr/>
        <p:txBody>
          <a:bodyPr/>
          <a:lstStyle/>
          <a:p>
            <a:fld id="{911040E4-23AE-4923-99AC-E3B5805470D4}" type="slidenum">
              <a:rPr kumimoji="1" lang="ja-JP" altLang="en-US" smtClean="0"/>
              <a:t>‹#›</a:t>
            </a:fld>
            <a:endParaRPr kumimoji="1" lang="ja-JP" altLang="en-US"/>
          </a:p>
        </p:txBody>
      </p:sp>
    </p:spTree>
    <p:extLst>
      <p:ext uri="{BB962C8B-B14F-4D97-AF65-F5344CB8AC3E}">
        <p14:creationId xmlns:p14="http://schemas.microsoft.com/office/powerpoint/2010/main" val="2855615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B023BDA-1F8F-24CA-C780-27ACB9486D2B}"/>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FD6ECB57-388C-C4AC-ED58-D00A098D937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C414D5B7-10A4-6037-79F4-C25E2E0763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38931ED-9F70-32D6-1ED3-E1BA0E063B8D}"/>
              </a:ext>
            </a:extLst>
          </p:cNvPr>
          <p:cNvSpPr>
            <a:spLocks noGrp="1"/>
          </p:cNvSpPr>
          <p:nvPr>
            <p:ph type="dt" sz="half" idx="10"/>
          </p:nvPr>
        </p:nvSpPr>
        <p:spPr/>
        <p:txBody>
          <a:bodyPr/>
          <a:lstStyle/>
          <a:p>
            <a:fld id="{B457D170-5310-44A7-8528-7F01BC43DB7A}" type="datetimeFigureOut">
              <a:rPr kumimoji="1" lang="ja-JP" altLang="en-US" smtClean="0"/>
              <a:t>2023/12/5</a:t>
            </a:fld>
            <a:endParaRPr kumimoji="1" lang="ja-JP" altLang="en-US"/>
          </a:p>
        </p:txBody>
      </p:sp>
      <p:sp>
        <p:nvSpPr>
          <p:cNvPr id="6" name="フッター プレースホルダー 5">
            <a:extLst>
              <a:ext uri="{FF2B5EF4-FFF2-40B4-BE49-F238E27FC236}">
                <a16:creationId xmlns:a16="http://schemas.microsoft.com/office/drawing/2014/main" id="{5F72DAED-6C84-E096-BADA-BDF6C816882A}"/>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52EEF5D-EE4A-D89E-0F69-F8B354B998EC}"/>
              </a:ext>
            </a:extLst>
          </p:cNvPr>
          <p:cNvSpPr>
            <a:spLocks noGrp="1"/>
          </p:cNvSpPr>
          <p:nvPr>
            <p:ph type="sldNum" sz="quarter" idx="12"/>
          </p:nvPr>
        </p:nvSpPr>
        <p:spPr/>
        <p:txBody>
          <a:bodyPr/>
          <a:lstStyle/>
          <a:p>
            <a:fld id="{911040E4-23AE-4923-99AC-E3B5805470D4}" type="slidenum">
              <a:rPr kumimoji="1" lang="ja-JP" altLang="en-US" smtClean="0"/>
              <a:t>‹#›</a:t>
            </a:fld>
            <a:endParaRPr kumimoji="1" lang="ja-JP" altLang="en-US"/>
          </a:p>
        </p:txBody>
      </p:sp>
    </p:spTree>
    <p:extLst>
      <p:ext uri="{BB962C8B-B14F-4D97-AF65-F5344CB8AC3E}">
        <p14:creationId xmlns:p14="http://schemas.microsoft.com/office/powerpoint/2010/main" val="451915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76FA3231-9915-FD8D-70B7-8F961BFE982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02C76E3-45F8-6BDA-0842-2138685D0E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DD37CA6-C9A3-4413-1942-7E1E70281B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7D170-5310-44A7-8528-7F01BC43DB7A}" type="datetimeFigureOut">
              <a:rPr kumimoji="1" lang="ja-JP" altLang="en-US" smtClean="0"/>
              <a:t>2023/12/5</a:t>
            </a:fld>
            <a:endParaRPr kumimoji="1" lang="ja-JP" altLang="en-US"/>
          </a:p>
        </p:txBody>
      </p:sp>
      <p:sp>
        <p:nvSpPr>
          <p:cNvPr id="5" name="フッター プレースホルダー 4">
            <a:extLst>
              <a:ext uri="{FF2B5EF4-FFF2-40B4-BE49-F238E27FC236}">
                <a16:creationId xmlns:a16="http://schemas.microsoft.com/office/drawing/2014/main" id="{3B93E317-194A-4EA3-3304-29E341993E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0E479A69-34A4-8C2C-FA31-77A894AC55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1040E4-23AE-4923-99AC-E3B5805470D4}" type="slidenum">
              <a:rPr kumimoji="1" lang="ja-JP" altLang="en-US" smtClean="0"/>
              <a:t>‹#›</a:t>
            </a:fld>
            <a:endParaRPr kumimoji="1" lang="ja-JP" altLang="en-US"/>
          </a:p>
        </p:txBody>
      </p:sp>
    </p:spTree>
    <p:extLst>
      <p:ext uri="{BB962C8B-B14F-4D97-AF65-F5344CB8AC3E}">
        <p14:creationId xmlns:p14="http://schemas.microsoft.com/office/powerpoint/2010/main" val="33424715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17.jpeg"/><Relationship Id="rId5" Type="http://schemas.openxmlformats.org/officeDocument/2006/relationships/image" Target="../media/image3.png"/><Relationship Id="rId10" Type="http://schemas.openxmlformats.org/officeDocument/2006/relationships/image" Target="../media/image16.jpeg"/><Relationship Id="rId4" Type="http://schemas.openxmlformats.org/officeDocument/2006/relationships/image" Target="../media/image2.png"/><Relationship Id="rId9"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22.emf"/><Relationship Id="rId5" Type="http://schemas.openxmlformats.org/officeDocument/2006/relationships/image" Target="../media/image3.png"/><Relationship Id="rId10" Type="http://schemas.openxmlformats.org/officeDocument/2006/relationships/image" Target="../media/image21.emf"/><Relationship Id="rId4" Type="http://schemas.openxmlformats.org/officeDocument/2006/relationships/image" Target="../media/image2.png"/><Relationship Id="rId9"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18" Type="http://schemas.openxmlformats.org/officeDocument/2006/relationships/image" Target="../media/image34.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28.png"/><Relationship Id="rId17" Type="http://schemas.openxmlformats.org/officeDocument/2006/relationships/image" Target="../media/image33.png"/><Relationship Id="rId2" Type="http://schemas.openxmlformats.org/officeDocument/2006/relationships/image" Target="../media/image1.png"/><Relationship Id="rId16" Type="http://schemas.openxmlformats.org/officeDocument/2006/relationships/image" Target="../media/image32.emf"/><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27.png"/><Relationship Id="rId5" Type="http://schemas.openxmlformats.org/officeDocument/2006/relationships/image" Target="../media/image4.png"/><Relationship Id="rId15" Type="http://schemas.openxmlformats.org/officeDocument/2006/relationships/image" Target="../media/image31.png"/><Relationship Id="rId10" Type="http://schemas.openxmlformats.org/officeDocument/2006/relationships/image" Target="../media/image26.png"/><Relationship Id="rId19" Type="http://schemas.openxmlformats.org/officeDocument/2006/relationships/image" Target="../media/image35.png"/><Relationship Id="rId4" Type="http://schemas.openxmlformats.org/officeDocument/2006/relationships/image" Target="../media/image3.png"/><Relationship Id="rId9" Type="http://schemas.openxmlformats.org/officeDocument/2006/relationships/image" Target="../media/image25.png"/><Relationship Id="rId14"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6.png"/><Relationship Id="rId3" Type="http://schemas.openxmlformats.org/officeDocument/2006/relationships/hyperlink" Target="https://www.youtube.com/watch?v=0lgLhV0d41Q" TargetMode="External"/><Relationship Id="rId7" Type="http://schemas.openxmlformats.org/officeDocument/2006/relationships/image" Target="../media/image39.png"/><Relationship Id="rId12" Type="http://schemas.openxmlformats.org/officeDocument/2006/relationships/image" Target="../media/image5.png"/><Relationship Id="rId2" Type="http://schemas.openxmlformats.org/officeDocument/2006/relationships/hyperlink" Target="https://www.youtube.com/watch?v=NloeIx33Bo0" TargetMode="External"/><Relationship Id="rId1" Type="http://schemas.openxmlformats.org/officeDocument/2006/relationships/slideLayout" Target="../slideLayouts/slideLayout6.xml"/><Relationship Id="rId6" Type="http://schemas.openxmlformats.org/officeDocument/2006/relationships/image" Target="../media/image38.png"/><Relationship Id="rId11" Type="http://schemas.openxmlformats.org/officeDocument/2006/relationships/image" Target="../media/image4.png"/><Relationship Id="rId5" Type="http://schemas.openxmlformats.org/officeDocument/2006/relationships/image" Target="../media/image37.jpeg"/><Relationship Id="rId15" Type="http://schemas.openxmlformats.org/officeDocument/2006/relationships/image" Target="../media/image41.emf"/><Relationship Id="rId10" Type="http://schemas.openxmlformats.org/officeDocument/2006/relationships/image" Target="../media/image3.png"/><Relationship Id="rId4" Type="http://schemas.openxmlformats.org/officeDocument/2006/relationships/image" Target="../media/image36.jpeg"/><Relationship Id="rId9" Type="http://schemas.openxmlformats.org/officeDocument/2006/relationships/image" Target="../media/image2.png"/><Relationship Id="rId14" Type="http://schemas.openxmlformats.org/officeDocument/2006/relationships/image" Target="../media/image40.png"/></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chart" Target="../charts/chart1.xml"/><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chart" Target="../charts/chart2.xml"/><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chart" Target="../charts/chart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2.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chart" Target="../charts/chart4.xml"/><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image" Target="../media/image10.png"/><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3.png"/><Relationship Id="rId4" Type="http://schemas.openxmlformats.org/officeDocument/2006/relationships/image" Target="../media/image3.png"/><Relationship Id="rId9"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0;p1">
            <a:extLst>
              <a:ext uri="{FF2B5EF4-FFF2-40B4-BE49-F238E27FC236}">
                <a16:creationId xmlns:a16="http://schemas.microsoft.com/office/drawing/2014/main" id="{5E6FD427-15F3-73FA-349D-09E49B929BDF}"/>
              </a:ext>
            </a:extLst>
          </p:cNvPr>
          <p:cNvSpPr/>
          <p:nvPr/>
        </p:nvSpPr>
        <p:spPr>
          <a:xfrm>
            <a:off x="0" y="-8256"/>
            <a:ext cx="9744073" cy="358775"/>
          </a:xfrm>
          <a:prstGeom prst="rect">
            <a:avLst/>
          </a:prstGeom>
          <a:solidFill>
            <a:srgbClr val="9999FF">
              <a:alpha val="49803"/>
            </a:srgbClr>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5" name="Google Shape;14;p1">
            <a:extLst>
              <a:ext uri="{FF2B5EF4-FFF2-40B4-BE49-F238E27FC236}">
                <a16:creationId xmlns:a16="http://schemas.microsoft.com/office/drawing/2014/main" id="{F6FA2631-DC6A-5391-5B5D-14BC69C47B1A}"/>
              </a:ext>
            </a:extLst>
          </p:cNvPr>
          <p:cNvSpPr/>
          <p:nvPr/>
        </p:nvSpPr>
        <p:spPr>
          <a:xfrm>
            <a:off x="9744075" y="-6647"/>
            <a:ext cx="2447925" cy="358775"/>
          </a:xfrm>
          <a:prstGeom prst="rect">
            <a:avLst/>
          </a:prstGeom>
          <a:solidFill>
            <a:srgbClr val="000066"/>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6" name="Google Shape;15;p1">
            <a:extLst>
              <a:ext uri="{FF2B5EF4-FFF2-40B4-BE49-F238E27FC236}">
                <a16:creationId xmlns:a16="http://schemas.microsoft.com/office/drawing/2014/main" id="{EE032B80-FDFA-3921-51D0-1649D7ED6045}"/>
              </a:ext>
            </a:extLst>
          </p:cNvPr>
          <p:cNvSpPr txBox="1"/>
          <p:nvPr/>
        </p:nvSpPr>
        <p:spPr>
          <a:xfrm>
            <a:off x="9867899" y="16867"/>
            <a:ext cx="2200275" cy="312145"/>
          </a:xfrm>
          <a:prstGeom prst="rect">
            <a:avLst/>
          </a:prstGeom>
          <a:noFill/>
          <a:ln>
            <a:noFill/>
          </a:ln>
        </p:spPr>
        <p:txBody>
          <a:bodyPr spcFirstLastPara="1" wrap="square" lIns="95750" tIns="47875" rIns="95750" bIns="47875" anchor="t" anchorCtr="0">
            <a:spAutoFit/>
          </a:bodyPr>
          <a:lstStyle/>
          <a:p>
            <a:pPr marL="0" marR="0" lvl="0" indent="0" algn="ctr" rtl="0">
              <a:spcBef>
                <a:spcPts val="0"/>
              </a:spcBef>
              <a:spcAft>
                <a:spcPts val="0"/>
              </a:spcAft>
              <a:buNone/>
            </a:pPr>
            <a:r>
              <a:rPr lang="en-US" sz="1400" b="1" i="0" u="none" strike="noStrike" cap="none" dirty="0">
                <a:solidFill>
                  <a:schemeClr val="lt1"/>
                </a:solidFill>
                <a:latin typeface="MS PGothic"/>
                <a:ea typeface="MS PGothic"/>
                <a:cs typeface="MS PGothic"/>
                <a:sym typeface="MS PGothic"/>
              </a:rPr>
              <a:t>https://www.jata-net.or.jp</a:t>
            </a:r>
            <a:endParaRPr dirty="0"/>
          </a:p>
        </p:txBody>
      </p:sp>
      <p:pic>
        <p:nvPicPr>
          <p:cNvPr id="7" name="Google Shape;16;p1" descr="横組みロゴ_透過">
            <a:extLst>
              <a:ext uri="{FF2B5EF4-FFF2-40B4-BE49-F238E27FC236}">
                <a16:creationId xmlns:a16="http://schemas.microsoft.com/office/drawing/2014/main" id="{BE3033A1-E4DC-C1A3-0702-C301452BA137}"/>
              </a:ext>
            </a:extLst>
          </p:cNvPr>
          <p:cNvPicPr preferRelativeResize="0"/>
          <p:nvPr/>
        </p:nvPicPr>
        <p:blipFill rotWithShape="1">
          <a:blip r:embed="rId3">
            <a:alphaModFix/>
          </a:blip>
          <a:srcRect/>
          <a:stretch/>
        </p:blipFill>
        <p:spPr>
          <a:xfrm>
            <a:off x="159693" y="12014"/>
            <a:ext cx="1281113" cy="301625"/>
          </a:xfrm>
          <a:prstGeom prst="rect">
            <a:avLst/>
          </a:prstGeom>
          <a:noFill/>
          <a:ln>
            <a:noFill/>
          </a:ln>
        </p:spPr>
      </p:pic>
      <p:pic>
        <p:nvPicPr>
          <p:cNvPr id="8" name="Google Shape;18;p1">
            <a:extLst>
              <a:ext uri="{FF2B5EF4-FFF2-40B4-BE49-F238E27FC236}">
                <a16:creationId xmlns:a16="http://schemas.microsoft.com/office/drawing/2014/main" id="{F786F250-39FA-D4E7-B1D1-E27F973C3662}"/>
              </a:ext>
            </a:extLst>
          </p:cNvPr>
          <p:cNvPicPr preferRelativeResize="0"/>
          <p:nvPr/>
        </p:nvPicPr>
        <p:blipFill rotWithShape="1">
          <a:blip r:embed="rId4">
            <a:alphaModFix/>
          </a:blip>
          <a:srcRect/>
          <a:stretch/>
        </p:blipFill>
        <p:spPr>
          <a:xfrm>
            <a:off x="8844833" y="18662"/>
            <a:ext cx="721339" cy="294039"/>
          </a:xfrm>
          <a:prstGeom prst="rect">
            <a:avLst/>
          </a:prstGeom>
          <a:noFill/>
          <a:ln>
            <a:noFill/>
          </a:ln>
        </p:spPr>
      </p:pic>
      <p:pic>
        <p:nvPicPr>
          <p:cNvPr id="9" name="Google Shape;19;p1">
            <a:extLst>
              <a:ext uri="{FF2B5EF4-FFF2-40B4-BE49-F238E27FC236}">
                <a16:creationId xmlns:a16="http://schemas.microsoft.com/office/drawing/2014/main" id="{0FD95B21-10DC-7EDB-779B-452867BA45F6}"/>
              </a:ext>
            </a:extLst>
          </p:cNvPr>
          <p:cNvPicPr preferRelativeResize="0"/>
          <p:nvPr/>
        </p:nvPicPr>
        <p:blipFill rotWithShape="1">
          <a:blip r:embed="rId5">
            <a:alphaModFix/>
          </a:blip>
          <a:srcRect/>
          <a:stretch/>
        </p:blipFill>
        <p:spPr>
          <a:xfrm>
            <a:off x="7063364" y="33355"/>
            <a:ext cx="565104" cy="297383"/>
          </a:xfrm>
          <a:prstGeom prst="rect">
            <a:avLst/>
          </a:prstGeom>
          <a:noFill/>
          <a:ln>
            <a:noFill/>
          </a:ln>
        </p:spPr>
      </p:pic>
      <p:pic>
        <p:nvPicPr>
          <p:cNvPr id="10" name="Google Shape;20;p1">
            <a:extLst>
              <a:ext uri="{FF2B5EF4-FFF2-40B4-BE49-F238E27FC236}">
                <a16:creationId xmlns:a16="http://schemas.microsoft.com/office/drawing/2014/main" id="{4D7DB06D-FA22-1115-6029-91A88E509070}"/>
              </a:ext>
            </a:extLst>
          </p:cNvPr>
          <p:cNvPicPr preferRelativeResize="0"/>
          <p:nvPr/>
        </p:nvPicPr>
        <p:blipFill rotWithShape="1">
          <a:blip r:embed="rId6">
            <a:alphaModFix/>
          </a:blip>
          <a:srcRect/>
          <a:stretch/>
        </p:blipFill>
        <p:spPr>
          <a:xfrm>
            <a:off x="7689596" y="-39441"/>
            <a:ext cx="437655" cy="437655"/>
          </a:xfrm>
          <a:prstGeom prst="rect">
            <a:avLst/>
          </a:prstGeom>
          <a:noFill/>
          <a:ln>
            <a:noFill/>
          </a:ln>
        </p:spPr>
      </p:pic>
      <p:pic>
        <p:nvPicPr>
          <p:cNvPr id="11" name="Google Shape;21;p1">
            <a:extLst>
              <a:ext uri="{FF2B5EF4-FFF2-40B4-BE49-F238E27FC236}">
                <a16:creationId xmlns:a16="http://schemas.microsoft.com/office/drawing/2014/main" id="{51CAC439-12F3-D3E1-075F-27F66A964CFE}"/>
              </a:ext>
            </a:extLst>
          </p:cNvPr>
          <p:cNvPicPr preferRelativeResize="0"/>
          <p:nvPr/>
        </p:nvPicPr>
        <p:blipFill rotWithShape="1">
          <a:blip r:embed="rId7">
            <a:alphaModFix/>
          </a:blip>
          <a:srcRect/>
          <a:stretch/>
        </p:blipFill>
        <p:spPr>
          <a:xfrm>
            <a:off x="8146574" y="16841"/>
            <a:ext cx="643072" cy="322749"/>
          </a:xfrm>
          <a:prstGeom prst="rect">
            <a:avLst/>
          </a:prstGeom>
          <a:noFill/>
          <a:ln>
            <a:noFill/>
          </a:ln>
        </p:spPr>
      </p:pic>
      <p:pic>
        <p:nvPicPr>
          <p:cNvPr id="12" name="Google Shape;22;p1">
            <a:extLst>
              <a:ext uri="{FF2B5EF4-FFF2-40B4-BE49-F238E27FC236}">
                <a16:creationId xmlns:a16="http://schemas.microsoft.com/office/drawing/2014/main" id="{5193A6C0-1E1B-135F-F2AD-4D848EF2D095}"/>
              </a:ext>
            </a:extLst>
          </p:cNvPr>
          <p:cNvPicPr preferRelativeResize="0"/>
          <p:nvPr/>
        </p:nvPicPr>
        <p:blipFill rotWithShape="1">
          <a:blip r:embed="rId8">
            <a:alphaModFix/>
          </a:blip>
          <a:srcRect/>
          <a:stretch/>
        </p:blipFill>
        <p:spPr>
          <a:xfrm>
            <a:off x="6387135" y="42525"/>
            <a:ext cx="565104" cy="279042"/>
          </a:xfrm>
          <a:prstGeom prst="rect">
            <a:avLst/>
          </a:prstGeom>
          <a:noFill/>
          <a:ln>
            <a:noFill/>
          </a:ln>
        </p:spPr>
      </p:pic>
      <p:sp>
        <p:nvSpPr>
          <p:cNvPr id="13" name="サブタイトル 2">
            <a:extLst>
              <a:ext uri="{FF2B5EF4-FFF2-40B4-BE49-F238E27FC236}">
                <a16:creationId xmlns:a16="http://schemas.microsoft.com/office/drawing/2014/main" id="{D26D9BCA-6B30-9B1B-9527-08E9935DD1FA}"/>
              </a:ext>
            </a:extLst>
          </p:cNvPr>
          <p:cNvSpPr txBox="1">
            <a:spLocks/>
          </p:cNvSpPr>
          <p:nvPr/>
        </p:nvSpPr>
        <p:spPr>
          <a:xfrm>
            <a:off x="1714976" y="4041078"/>
            <a:ext cx="6431598" cy="1728192"/>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lvl="0" algn="l"/>
            <a:r>
              <a:rPr lang="ja-JP" altLang="en-US" sz="2400" b="1" dirty="0">
                <a:latin typeface="Meiryo UI" panose="020B0604030504040204" pitchFamily="50" charset="-128"/>
                <a:ea typeface="Meiryo UI" panose="020B0604030504040204" pitchFamily="50" charset="-128"/>
                <a:cs typeface="Meiryo UI" panose="020B0604030504040204" pitchFamily="50" charset="-128"/>
              </a:rPr>
              <a:t>一般社団法人　</a:t>
            </a:r>
            <a:r>
              <a:rPr kumimoji="1" lang="ja-JP" altLang="en-US" sz="24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rPr>
              <a:t>日本旅行業協会</a:t>
            </a:r>
            <a:endParaRPr kumimoji="1" lang="en-US" altLang="ja-JP" sz="24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lvl="0" algn="l"/>
            <a:r>
              <a:rPr lang="ja-JP" altLang="en-US" sz="2400" b="1"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理事･海外旅行推進委員会副委員長</a:t>
            </a:r>
            <a:endParaRPr lang="en-US" altLang="ja-JP" sz="2400" b="1"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a:p>
            <a:pPr lvl="0" algn="l"/>
            <a:r>
              <a:rPr lang="ja-JP" altLang="en-US" sz="2400" b="1"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株式会社ジャルパック　</a:t>
            </a:r>
            <a:endParaRPr lang="en-US" altLang="ja-JP" sz="2400" b="1"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a:p>
            <a:pPr lvl="0" algn="l"/>
            <a:r>
              <a:rPr lang="ja-JP" altLang="en-US" sz="2400" b="1"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代表取締役社長　　　　     </a:t>
            </a:r>
            <a:r>
              <a:rPr lang="ja-JP" altLang="en-US" sz="3600" b="1"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平井　</a:t>
            </a:r>
            <a:r>
              <a:rPr lang="ja-JP" altLang="en-US" sz="3600" b="1" i="0" dirty="0">
                <a:solidFill>
                  <a:srgbClr val="222222"/>
                </a:solidFill>
                <a:effectLst/>
                <a:latin typeface="Meiryo UI" panose="020B0604030504040204" pitchFamily="50" charset="-128"/>
                <a:ea typeface="Meiryo UI" panose="020B0604030504040204" pitchFamily="50" charset="-128"/>
              </a:rPr>
              <a:t>登</a:t>
            </a:r>
            <a:r>
              <a:rPr lang="ja-JP" altLang="en-US" sz="3200" b="1"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32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lvl="0" algn="l"/>
            <a:endParaRPr lang="ja-JP" altLang="en-US" sz="2800" b="1" dirty="0">
              <a:solidFill>
                <a:sysClr val="windowText" lastClr="000000"/>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1" lang="ja-JP" altLang="en-US" sz="3600" b="1" i="0" u="none" strike="noStrike" kern="1200" cap="none" spc="0" normalizeH="0" baseline="0" noProof="0" dirty="0">
              <a:ln>
                <a:noFill/>
              </a:ln>
              <a:solidFill>
                <a:sysClr val="windowText" lastClr="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タイトル 1">
            <a:extLst>
              <a:ext uri="{FF2B5EF4-FFF2-40B4-BE49-F238E27FC236}">
                <a16:creationId xmlns:a16="http://schemas.microsoft.com/office/drawing/2014/main" id="{B6EDDE58-1831-DD96-A8A4-40AAA10D3EB8}"/>
              </a:ext>
            </a:extLst>
          </p:cNvPr>
          <p:cNvSpPr txBox="1">
            <a:spLocks/>
          </p:cNvSpPr>
          <p:nvPr/>
        </p:nvSpPr>
        <p:spPr bwMode="auto">
          <a:xfrm>
            <a:off x="0" y="337769"/>
            <a:ext cx="12152981" cy="1898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770" tIns="47883" rIns="95770" bIns="47883" numCol="1" anchor="ctr" anchorCtr="0" compatLnSpc="1">
            <a:prstTxWarp prst="textNoShape">
              <a:avLst/>
            </a:prstTxWarp>
            <a:noAutofit/>
          </a:bodyPr>
          <a:lstStyle>
            <a:lvl1pPr algn="ctr" defTabSz="960438" rtl="0" eaLnBrk="0" fontAlgn="base" hangingPunct="0">
              <a:spcBef>
                <a:spcPct val="0"/>
              </a:spcBef>
              <a:spcAft>
                <a:spcPct val="0"/>
              </a:spcAft>
              <a:defRPr kumimoji="1" sz="4500">
                <a:solidFill>
                  <a:schemeClr val="tx2"/>
                </a:solidFill>
                <a:latin typeface="+mj-lt"/>
                <a:ea typeface="+mj-ea"/>
                <a:cs typeface="+mj-cs"/>
              </a:defRPr>
            </a:lvl1pPr>
            <a:lvl2pPr algn="ctr" defTabSz="960438" rtl="0" eaLnBrk="0" fontAlgn="base" hangingPunct="0">
              <a:spcBef>
                <a:spcPct val="0"/>
              </a:spcBef>
              <a:spcAft>
                <a:spcPct val="0"/>
              </a:spcAft>
              <a:defRPr kumimoji="1" sz="4500">
                <a:solidFill>
                  <a:schemeClr val="tx2"/>
                </a:solidFill>
                <a:latin typeface="Verdana" pitchFamily="34" charset="0"/>
                <a:ea typeface="ＭＳ Ｐゴシック" pitchFamily="50" charset="-128"/>
              </a:defRPr>
            </a:lvl2pPr>
            <a:lvl3pPr algn="ctr" defTabSz="960438" rtl="0" eaLnBrk="0" fontAlgn="base" hangingPunct="0">
              <a:spcBef>
                <a:spcPct val="0"/>
              </a:spcBef>
              <a:spcAft>
                <a:spcPct val="0"/>
              </a:spcAft>
              <a:defRPr kumimoji="1" sz="4500">
                <a:solidFill>
                  <a:schemeClr val="tx2"/>
                </a:solidFill>
                <a:latin typeface="Verdana" pitchFamily="34" charset="0"/>
                <a:ea typeface="ＭＳ Ｐゴシック" pitchFamily="50" charset="-128"/>
              </a:defRPr>
            </a:lvl3pPr>
            <a:lvl4pPr algn="ctr" defTabSz="960438" rtl="0" eaLnBrk="0" fontAlgn="base" hangingPunct="0">
              <a:spcBef>
                <a:spcPct val="0"/>
              </a:spcBef>
              <a:spcAft>
                <a:spcPct val="0"/>
              </a:spcAft>
              <a:defRPr kumimoji="1" sz="4500">
                <a:solidFill>
                  <a:schemeClr val="tx2"/>
                </a:solidFill>
                <a:latin typeface="Verdana" pitchFamily="34" charset="0"/>
                <a:ea typeface="ＭＳ Ｐゴシック" pitchFamily="50" charset="-128"/>
              </a:defRPr>
            </a:lvl4pPr>
            <a:lvl5pPr algn="ctr" defTabSz="960438" rtl="0" eaLnBrk="0" fontAlgn="base" hangingPunct="0">
              <a:spcBef>
                <a:spcPct val="0"/>
              </a:spcBef>
              <a:spcAft>
                <a:spcPct val="0"/>
              </a:spcAft>
              <a:defRPr kumimoji="1" sz="4500">
                <a:solidFill>
                  <a:schemeClr val="tx2"/>
                </a:solidFill>
                <a:latin typeface="Verdana"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Verdana"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Verdana"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Verdana"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Verdana" pitchFamily="34" charset="0"/>
                <a:ea typeface="ＭＳ Ｐゴシック" pitchFamily="50" charset="-128"/>
              </a:defRPr>
            </a:lvl9pPr>
          </a:lstStyle>
          <a:p>
            <a:r>
              <a:rPr lang="ja-JP" altLang="en-US" sz="4000" b="1" kern="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第</a:t>
            </a:r>
            <a:r>
              <a:rPr lang="en-US" altLang="ja-JP" sz="4000" b="1" kern="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37</a:t>
            </a:r>
            <a:r>
              <a:rPr lang="ja-JP" altLang="en-US" sz="4000" b="1" kern="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回日韓観光振興協議会</a:t>
            </a:r>
            <a:endParaRPr lang="en-US" altLang="ja-JP" sz="3600" b="1" kern="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a:extLst>
              <a:ext uri="{FF2B5EF4-FFF2-40B4-BE49-F238E27FC236}">
                <a16:creationId xmlns:a16="http://schemas.microsoft.com/office/drawing/2014/main" id="{E5112DA5-B87E-0FD9-0F69-B4A8C667824D}"/>
              </a:ext>
            </a:extLst>
          </p:cNvPr>
          <p:cNvSpPr txBox="1"/>
          <p:nvPr/>
        </p:nvSpPr>
        <p:spPr>
          <a:xfrm>
            <a:off x="8169639" y="5959406"/>
            <a:ext cx="3148868" cy="369332"/>
          </a:xfrm>
          <a:prstGeom prst="rect">
            <a:avLst/>
          </a:prstGeom>
          <a:noFill/>
        </p:spPr>
        <p:txBody>
          <a:bodyPr wrap="square" rtlCol="0">
            <a:spAutoFit/>
          </a:bodyPr>
          <a:lstStyle/>
          <a:p>
            <a:pPr algn="ctr"/>
            <a:r>
              <a:rPr kumimoji="1" lang="en-US" altLang="ja-JP" b="1" dirty="0">
                <a:latin typeface="Meiryo UI" panose="020B0604030504040204" pitchFamily="50" charset="-128"/>
                <a:ea typeface="Meiryo UI" panose="020B0604030504040204" pitchFamily="50" charset="-128"/>
              </a:rPr>
              <a:t>2023</a:t>
            </a:r>
            <a:r>
              <a:rPr kumimoji="1" lang="ja-JP" altLang="en-US" b="1" dirty="0">
                <a:latin typeface="Meiryo UI" panose="020B0604030504040204" pitchFamily="50" charset="-128"/>
                <a:ea typeface="Meiryo UI" panose="020B0604030504040204" pitchFamily="50" charset="-128"/>
              </a:rPr>
              <a:t>年</a:t>
            </a:r>
            <a:r>
              <a:rPr kumimoji="1" lang="en-US" altLang="ja-JP" b="1" dirty="0">
                <a:latin typeface="Meiryo UI" panose="020B0604030504040204" pitchFamily="50" charset="-128"/>
                <a:ea typeface="Meiryo UI" panose="020B0604030504040204" pitchFamily="50" charset="-128"/>
              </a:rPr>
              <a:t>12</a:t>
            </a:r>
            <a:r>
              <a:rPr kumimoji="1" lang="ja-JP" altLang="en-US" b="1" dirty="0">
                <a:latin typeface="Meiryo UI" panose="020B0604030504040204" pitchFamily="50" charset="-128"/>
                <a:ea typeface="Meiryo UI" panose="020B0604030504040204" pitchFamily="50" charset="-128"/>
              </a:rPr>
              <a:t>月</a:t>
            </a:r>
            <a:r>
              <a:rPr kumimoji="1" lang="en-US" altLang="ja-JP" b="1" dirty="0">
                <a:latin typeface="Meiryo UI" panose="020B0604030504040204" pitchFamily="50" charset="-128"/>
                <a:ea typeface="Meiryo UI" panose="020B0604030504040204" pitchFamily="50" charset="-128"/>
              </a:rPr>
              <a:t>20</a:t>
            </a:r>
            <a:r>
              <a:rPr kumimoji="1" lang="ja-JP" altLang="en-US" b="1" dirty="0">
                <a:latin typeface="Meiryo UI" panose="020B0604030504040204" pitchFamily="50" charset="-128"/>
                <a:ea typeface="Meiryo UI" panose="020B0604030504040204" pitchFamily="50" charset="-128"/>
              </a:rPr>
              <a:t>日</a:t>
            </a:r>
          </a:p>
        </p:txBody>
      </p:sp>
      <p:pic>
        <p:nvPicPr>
          <p:cNvPr id="2" name="Picture 4" descr="jata">
            <a:extLst>
              <a:ext uri="{FF2B5EF4-FFF2-40B4-BE49-F238E27FC236}">
                <a16:creationId xmlns:a16="http://schemas.microsoft.com/office/drawing/2014/main" id="{4897550F-48F6-8F6D-25C1-C3382C1FF8B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41116" y="3763357"/>
            <a:ext cx="2005913" cy="200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タイトル 1">
            <a:extLst>
              <a:ext uri="{FF2B5EF4-FFF2-40B4-BE49-F238E27FC236}">
                <a16:creationId xmlns:a16="http://schemas.microsoft.com/office/drawing/2014/main" id="{25A2FEA2-3CAC-7BC5-A602-D7801F75DD15}"/>
              </a:ext>
            </a:extLst>
          </p:cNvPr>
          <p:cNvSpPr txBox="1">
            <a:spLocks/>
          </p:cNvSpPr>
          <p:nvPr/>
        </p:nvSpPr>
        <p:spPr bwMode="auto">
          <a:xfrm>
            <a:off x="0" y="1486394"/>
            <a:ext cx="12068174" cy="146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770" tIns="47883" rIns="95770" bIns="47883" numCol="1" anchor="ctr" anchorCtr="0" compatLnSpc="1">
            <a:prstTxWarp prst="textNoShape">
              <a:avLst/>
            </a:prstTxWarp>
            <a:noAutofit/>
          </a:bodyPr>
          <a:lstStyle>
            <a:lvl1pPr algn="ctr" defTabSz="960438" rtl="0" eaLnBrk="0" fontAlgn="base" hangingPunct="0">
              <a:spcBef>
                <a:spcPct val="0"/>
              </a:spcBef>
              <a:spcAft>
                <a:spcPct val="0"/>
              </a:spcAft>
              <a:defRPr kumimoji="1" sz="4500">
                <a:solidFill>
                  <a:schemeClr val="tx2"/>
                </a:solidFill>
                <a:latin typeface="+mj-lt"/>
                <a:ea typeface="+mj-ea"/>
                <a:cs typeface="+mj-cs"/>
              </a:defRPr>
            </a:lvl1pPr>
            <a:lvl2pPr algn="ctr" defTabSz="960438" rtl="0" eaLnBrk="0" fontAlgn="base" hangingPunct="0">
              <a:spcBef>
                <a:spcPct val="0"/>
              </a:spcBef>
              <a:spcAft>
                <a:spcPct val="0"/>
              </a:spcAft>
              <a:defRPr kumimoji="1" sz="4500">
                <a:solidFill>
                  <a:schemeClr val="tx2"/>
                </a:solidFill>
                <a:latin typeface="Verdana" pitchFamily="34" charset="0"/>
                <a:ea typeface="ＭＳ Ｐゴシック" pitchFamily="50" charset="-128"/>
              </a:defRPr>
            </a:lvl2pPr>
            <a:lvl3pPr algn="ctr" defTabSz="960438" rtl="0" eaLnBrk="0" fontAlgn="base" hangingPunct="0">
              <a:spcBef>
                <a:spcPct val="0"/>
              </a:spcBef>
              <a:spcAft>
                <a:spcPct val="0"/>
              </a:spcAft>
              <a:defRPr kumimoji="1" sz="4500">
                <a:solidFill>
                  <a:schemeClr val="tx2"/>
                </a:solidFill>
                <a:latin typeface="Verdana" pitchFamily="34" charset="0"/>
                <a:ea typeface="ＭＳ Ｐゴシック" pitchFamily="50" charset="-128"/>
              </a:defRPr>
            </a:lvl3pPr>
            <a:lvl4pPr algn="ctr" defTabSz="960438" rtl="0" eaLnBrk="0" fontAlgn="base" hangingPunct="0">
              <a:spcBef>
                <a:spcPct val="0"/>
              </a:spcBef>
              <a:spcAft>
                <a:spcPct val="0"/>
              </a:spcAft>
              <a:defRPr kumimoji="1" sz="4500">
                <a:solidFill>
                  <a:schemeClr val="tx2"/>
                </a:solidFill>
                <a:latin typeface="Verdana" pitchFamily="34" charset="0"/>
                <a:ea typeface="ＭＳ Ｐゴシック" pitchFamily="50" charset="-128"/>
              </a:defRPr>
            </a:lvl4pPr>
            <a:lvl5pPr algn="ctr" defTabSz="960438" rtl="0" eaLnBrk="0" fontAlgn="base" hangingPunct="0">
              <a:spcBef>
                <a:spcPct val="0"/>
              </a:spcBef>
              <a:spcAft>
                <a:spcPct val="0"/>
              </a:spcAft>
              <a:defRPr kumimoji="1" sz="4500">
                <a:solidFill>
                  <a:schemeClr val="tx2"/>
                </a:solidFill>
                <a:latin typeface="Verdana"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Verdana"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Verdana"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Verdana"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Verdana" pitchFamily="34" charset="0"/>
                <a:ea typeface="ＭＳ Ｐゴシック" pitchFamily="50" charset="-128"/>
              </a:defRPr>
            </a:lvl9pPr>
          </a:lstStyle>
          <a:p>
            <a:br>
              <a:rPr lang="ja-JP" altLang="en-US" sz="1200" b="1" kern="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sz="3600" b="1" kern="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地方誘客の促進、持続可能な観光の推進と</a:t>
            </a:r>
            <a:endParaRPr lang="en-US" altLang="ja-JP" sz="3600" b="1" kern="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3600" b="1" kern="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日韓交流の拡大</a:t>
            </a:r>
            <a:endParaRPr lang="en-US" altLang="ja-JP" sz="3600" b="1" kern="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1757000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Google Shape;10;p1">
            <a:extLst>
              <a:ext uri="{FF2B5EF4-FFF2-40B4-BE49-F238E27FC236}">
                <a16:creationId xmlns:a16="http://schemas.microsoft.com/office/drawing/2014/main" id="{FC02239E-A913-913A-C29C-BD2689B85F22}"/>
              </a:ext>
            </a:extLst>
          </p:cNvPr>
          <p:cNvSpPr/>
          <p:nvPr/>
        </p:nvSpPr>
        <p:spPr>
          <a:xfrm>
            <a:off x="0" y="0"/>
            <a:ext cx="9744073" cy="358775"/>
          </a:xfrm>
          <a:prstGeom prst="rect">
            <a:avLst/>
          </a:prstGeom>
          <a:solidFill>
            <a:srgbClr val="9999FF">
              <a:alpha val="49803"/>
            </a:srgbClr>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26" name="Google Shape;14;p1">
            <a:extLst>
              <a:ext uri="{FF2B5EF4-FFF2-40B4-BE49-F238E27FC236}">
                <a16:creationId xmlns:a16="http://schemas.microsoft.com/office/drawing/2014/main" id="{111B0204-B385-9814-74FB-6C78C246BE66}"/>
              </a:ext>
            </a:extLst>
          </p:cNvPr>
          <p:cNvSpPr/>
          <p:nvPr/>
        </p:nvSpPr>
        <p:spPr>
          <a:xfrm>
            <a:off x="9744075" y="-6647"/>
            <a:ext cx="2447925" cy="358775"/>
          </a:xfrm>
          <a:prstGeom prst="rect">
            <a:avLst/>
          </a:prstGeom>
          <a:solidFill>
            <a:srgbClr val="000066"/>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27" name="Google Shape;15;p1">
            <a:extLst>
              <a:ext uri="{FF2B5EF4-FFF2-40B4-BE49-F238E27FC236}">
                <a16:creationId xmlns:a16="http://schemas.microsoft.com/office/drawing/2014/main" id="{68B804A9-A366-8ACE-7EB4-452997199A90}"/>
              </a:ext>
            </a:extLst>
          </p:cNvPr>
          <p:cNvSpPr txBox="1"/>
          <p:nvPr/>
        </p:nvSpPr>
        <p:spPr>
          <a:xfrm>
            <a:off x="9867899" y="16867"/>
            <a:ext cx="2200275" cy="312145"/>
          </a:xfrm>
          <a:prstGeom prst="rect">
            <a:avLst/>
          </a:prstGeom>
          <a:noFill/>
          <a:ln>
            <a:noFill/>
          </a:ln>
        </p:spPr>
        <p:txBody>
          <a:bodyPr spcFirstLastPara="1" wrap="square" lIns="95750" tIns="47875" rIns="95750" bIns="47875" anchor="t" anchorCtr="0">
            <a:spAutoFit/>
          </a:bodyPr>
          <a:lstStyle/>
          <a:p>
            <a:pPr marL="0" marR="0" lvl="0" indent="0" algn="ctr" rtl="0">
              <a:spcBef>
                <a:spcPts val="0"/>
              </a:spcBef>
              <a:spcAft>
                <a:spcPts val="0"/>
              </a:spcAft>
              <a:buNone/>
            </a:pPr>
            <a:r>
              <a:rPr lang="en-US" sz="1400" b="1" i="0" u="none" strike="noStrike" cap="none" dirty="0">
                <a:solidFill>
                  <a:schemeClr val="lt1"/>
                </a:solidFill>
                <a:latin typeface="MS PGothic"/>
                <a:ea typeface="MS PGothic"/>
                <a:cs typeface="MS PGothic"/>
                <a:sym typeface="MS PGothic"/>
              </a:rPr>
              <a:t>https://www.jata-net.or.jp</a:t>
            </a:r>
            <a:endParaRPr dirty="0"/>
          </a:p>
        </p:txBody>
      </p:sp>
      <p:pic>
        <p:nvPicPr>
          <p:cNvPr id="28" name="Google Shape;16;p1" descr="横組みロゴ_透過">
            <a:extLst>
              <a:ext uri="{FF2B5EF4-FFF2-40B4-BE49-F238E27FC236}">
                <a16:creationId xmlns:a16="http://schemas.microsoft.com/office/drawing/2014/main" id="{9C8CCE5F-4DDE-260A-4737-41A04199BDFF}"/>
              </a:ext>
            </a:extLst>
          </p:cNvPr>
          <p:cNvPicPr preferRelativeResize="0"/>
          <p:nvPr/>
        </p:nvPicPr>
        <p:blipFill rotWithShape="1">
          <a:blip r:embed="rId3">
            <a:alphaModFix/>
          </a:blip>
          <a:srcRect/>
          <a:stretch/>
        </p:blipFill>
        <p:spPr>
          <a:xfrm>
            <a:off x="159984" y="12014"/>
            <a:ext cx="1281113" cy="301625"/>
          </a:xfrm>
          <a:prstGeom prst="rect">
            <a:avLst/>
          </a:prstGeom>
          <a:noFill/>
          <a:ln>
            <a:noFill/>
          </a:ln>
        </p:spPr>
      </p:pic>
      <p:pic>
        <p:nvPicPr>
          <p:cNvPr id="29" name="Google Shape;18;p1">
            <a:extLst>
              <a:ext uri="{FF2B5EF4-FFF2-40B4-BE49-F238E27FC236}">
                <a16:creationId xmlns:a16="http://schemas.microsoft.com/office/drawing/2014/main" id="{EACE1489-06EE-0E2E-016E-25989BC4F77C}"/>
              </a:ext>
            </a:extLst>
          </p:cNvPr>
          <p:cNvPicPr preferRelativeResize="0"/>
          <p:nvPr/>
        </p:nvPicPr>
        <p:blipFill rotWithShape="1">
          <a:blip r:embed="rId4">
            <a:alphaModFix/>
          </a:blip>
          <a:srcRect/>
          <a:stretch/>
        </p:blipFill>
        <p:spPr>
          <a:xfrm>
            <a:off x="8844833" y="18662"/>
            <a:ext cx="721339" cy="294039"/>
          </a:xfrm>
          <a:prstGeom prst="rect">
            <a:avLst/>
          </a:prstGeom>
          <a:noFill/>
          <a:ln>
            <a:noFill/>
          </a:ln>
        </p:spPr>
      </p:pic>
      <p:pic>
        <p:nvPicPr>
          <p:cNvPr id="30" name="Google Shape;19;p1">
            <a:extLst>
              <a:ext uri="{FF2B5EF4-FFF2-40B4-BE49-F238E27FC236}">
                <a16:creationId xmlns:a16="http://schemas.microsoft.com/office/drawing/2014/main" id="{A4DAD208-FBAC-0AB4-ED18-6D2C7C03B7C2}"/>
              </a:ext>
            </a:extLst>
          </p:cNvPr>
          <p:cNvPicPr preferRelativeResize="0"/>
          <p:nvPr/>
        </p:nvPicPr>
        <p:blipFill rotWithShape="1">
          <a:blip r:embed="rId5">
            <a:alphaModFix/>
          </a:blip>
          <a:srcRect/>
          <a:stretch/>
        </p:blipFill>
        <p:spPr>
          <a:xfrm>
            <a:off x="7063652" y="33355"/>
            <a:ext cx="565104" cy="297383"/>
          </a:xfrm>
          <a:prstGeom prst="rect">
            <a:avLst/>
          </a:prstGeom>
          <a:noFill/>
          <a:ln>
            <a:noFill/>
          </a:ln>
        </p:spPr>
      </p:pic>
      <p:pic>
        <p:nvPicPr>
          <p:cNvPr id="31" name="Google Shape;20;p1">
            <a:extLst>
              <a:ext uri="{FF2B5EF4-FFF2-40B4-BE49-F238E27FC236}">
                <a16:creationId xmlns:a16="http://schemas.microsoft.com/office/drawing/2014/main" id="{742AB92A-1C92-FE28-3553-71F5D1970CD2}"/>
              </a:ext>
            </a:extLst>
          </p:cNvPr>
          <p:cNvPicPr preferRelativeResize="0"/>
          <p:nvPr/>
        </p:nvPicPr>
        <p:blipFill rotWithShape="1">
          <a:blip r:embed="rId6">
            <a:alphaModFix/>
          </a:blip>
          <a:srcRect/>
          <a:stretch/>
        </p:blipFill>
        <p:spPr>
          <a:xfrm>
            <a:off x="7653732" y="-39441"/>
            <a:ext cx="437655" cy="437655"/>
          </a:xfrm>
          <a:prstGeom prst="rect">
            <a:avLst/>
          </a:prstGeom>
          <a:noFill/>
          <a:ln>
            <a:noFill/>
          </a:ln>
        </p:spPr>
      </p:pic>
      <p:pic>
        <p:nvPicPr>
          <p:cNvPr id="32" name="Google Shape;21;p1">
            <a:extLst>
              <a:ext uri="{FF2B5EF4-FFF2-40B4-BE49-F238E27FC236}">
                <a16:creationId xmlns:a16="http://schemas.microsoft.com/office/drawing/2014/main" id="{1F224B56-DB86-E9A9-A362-FBB7B4F17D17}"/>
              </a:ext>
            </a:extLst>
          </p:cNvPr>
          <p:cNvPicPr preferRelativeResize="0"/>
          <p:nvPr/>
        </p:nvPicPr>
        <p:blipFill rotWithShape="1">
          <a:blip r:embed="rId7">
            <a:alphaModFix/>
          </a:blip>
          <a:srcRect/>
          <a:stretch/>
        </p:blipFill>
        <p:spPr>
          <a:xfrm>
            <a:off x="8146574" y="16841"/>
            <a:ext cx="643072" cy="322749"/>
          </a:xfrm>
          <a:prstGeom prst="rect">
            <a:avLst/>
          </a:prstGeom>
          <a:noFill/>
          <a:ln>
            <a:noFill/>
          </a:ln>
        </p:spPr>
      </p:pic>
      <p:pic>
        <p:nvPicPr>
          <p:cNvPr id="33" name="Google Shape;22;p1">
            <a:extLst>
              <a:ext uri="{FF2B5EF4-FFF2-40B4-BE49-F238E27FC236}">
                <a16:creationId xmlns:a16="http://schemas.microsoft.com/office/drawing/2014/main" id="{50C4A3E3-1631-9C74-11AA-31F1C296F135}"/>
              </a:ext>
            </a:extLst>
          </p:cNvPr>
          <p:cNvPicPr preferRelativeResize="0"/>
          <p:nvPr/>
        </p:nvPicPr>
        <p:blipFill rotWithShape="1">
          <a:blip r:embed="rId8">
            <a:alphaModFix/>
          </a:blip>
          <a:srcRect/>
          <a:stretch/>
        </p:blipFill>
        <p:spPr>
          <a:xfrm>
            <a:off x="6387426" y="42525"/>
            <a:ext cx="565104" cy="279042"/>
          </a:xfrm>
          <a:prstGeom prst="rect">
            <a:avLst/>
          </a:prstGeom>
          <a:noFill/>
          <a:ln>
            <a:noFill/>
          </a:ln>
        </p:spPr>
      </p:pic>
      <p:cxnSp>
        <p:nvCxnSpPr>
          <p:cNvPr id="2" name="直線コネクタ 1">
            <a:extLst>
              <a:ext uri="{FF2B5EF4-FFF2-40B4-BE49-F238E27FC236}">
                <a16:creationId xmlns:a16="http://schemas.microsoft.com/office/drawing/2014/main" id="{2D78501D-0B5A-503C-121B-94444C8FFB11}"/>
              </a:ext>
            </a:extLst>
          </p:cNvPr>
          <p:cNvCxnSpPr>
            <a:cxnSpLocks/>
          </p:cNvCxnSpPr>
          <p:nvPr/>
        </p:nvCxnSpPr>
        <p:spPr>
          <a:xfrm>
            <a:off x="396000" y="1019011"/>
            <a:ext cx="11400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CD20C7A9-E49E-92E6-C75A-32F799BFBFC8}"/>
              </a:ext>
            </a:extLst>
          </p:cNvPr>
          <p:cNvSpPr txBox="1"/>
          <p:nvPr/>
        </p:nvSpPr>
        <p:spPr>
          <a:xfrm>
            <a:off x="396000" y="473854"/>
            <a:ext cx="11400000" cy="461665"/>
          </a:xfrm>
          <a:prstGeom prst="rect">
            <a:avLst/>
          </a:prstGeom>
          <a:noFill/>
        </p:spPr>
        <p:txBody>
          <a:bodyPr wrap="square" rtlCol="0">
            <a:spAutoFit/>
          </a:bodyPr>
          <a:lstStyle/>
          <a:p>
            <a:pPr>
              <a:spcBef>
                <a:spcPct val="0"/>
              </a:spcBef>
            </a:pP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Ⅱ. </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持続可能な観光に向けての取組み②　～ジャルパックの事例～</a:t>
            </a:r>
          </a:p>
        </p:txBody>
      </p:sp>
      <p:sp>
        <p:nvSpPr>
          <p:cNvPr id="7" name="テキスト ボックス 6">
            <a:extLst>
              <a:ext uri="{FF2B5EF4-FFF2-40B4-BE49-F238E27FC236}">
                <a16:creationId xmlns:a16="http://schemas.microsoft.com/office/drawing/2014/main" id="{D3ACBDF7-663E-34C6-44F2-67FA1A1FE914}"/>
              </a:ext>
            </a:extLst>
          </p:cNvPr>
          <p:cNvSpPr txBox="1"/>
          <p:nvPr/>
        </p:nvSpPr>
        <p:spPr>
          <a:xfrm>
            <a:off x="577829" y="1243218"/>
            <a:ext cx="7293802" cy="1323439"/>
          </a:xfrm>
          <a:prstGeom prst="rect">
            <a:avLst/>
          </a:prstGeom>
          <a:noFill/>
        </p:spPr>
        <p:txBody>
          <a:bodyPr wrap="square" rtlCol="0">
            <a:spAutoFit/>
          </a:bodyPr>
          <a:lstStyle/>
          <a:p>
            <a:r>
              <a:rPr kumimoji="1" lang="ja-JP" altLang="en-US" sz="1600" b="1" dirty="0">
                <a:solidFill>
                  <a:schemeClr val="tx1">
                    <a:lumMod val="75000"/>
                    <a:lumOff val="25000"/>
                  </a:schemeClr>
                </a:solidFill>
                <a:latin typeface="Meiryo UI" panose="020B0604030504040204" pitchFamily="50" charset="-128"/>
                <a:ea typeface="Meiryo UI" panose="020B0604030504040204" pitchFamily="50" charset="-128"/>
              </a:rPr>
              <a:t>　ジャルパック</a:t>
            </a:r>
            <a:r>
              <a:rPr kumimoji="1" lang="ja-JP" altLang="en-US" sz="1600" dirty="0">
                <a:solidFill>
                  <a:schemeClr val="tx1">
                    <a:lumMod val="75000"/>
                    <a:lumOff val="25000"/>
                  </a:schemeClr>
                </a:solidFill>
                <a:latin typeface="Meiryo UI" panose="020B0604030504040204" pitchFamily="50" charset="-128"/>
                <a:ea typeface="Meiryo UI" panose="020B0604030504040204" pitchFamily="50" charset="-128"/>
              </a:rPr>
              <a:t>では、</a:t>
            </a:r>
            <a:r>
              <a:rPr kumimoji="1" lang="en-US" altLang="ja-JP" sz="1600" dirty="0">
                <a:solidFill>
                  <a:schemeClr val="tx1">
                    <a:lumMod val="75000"/>
                    <a:lumOff val="25000"/>
                  </a:schemeClr>
                </a:solidFill>
                <a:latin typeface="Meiryo UI" panose="020B0604030504040204" pitchFamily="50" charset="-128"/>
                <a:ea typeface="Meiryo UI" panose="020B0604030504040204" pitchFamily="50" charset="-128"/>
              </a:rPr>
              <a:t>2018</a:t>
            </a:r>
            <a:r>
              <a:rPr kumimoji="1" lang="ja-JP" altLang="en-US" sz="1600" dirty="0">
                <a:solidFill>
                  <a:schemeClr val="tx1">
                    <a:lumMod val="75000"/>
                    <a:lumOff val="25000"/>
                  </a:schemeClr>
                </a:solidFill>
                <a:latin typeface="Meiryo UI" panose="020B0604030504040204" pitchFamily="50" charset="-128"/>
                <a:ea typeface="Meiryo UI" panose="020B0604030504040204" pitchFamily="50" charset="-128"/>
              </a:rPr>
              <a:t>年から訪日事業を手掛け、　「</a:t>
            </a:r>
            <a:r>
              <a:rPr kumimoji="1" lang="en-US" altLang="ja-JP" sz="1600" b="1" dirty="0">
                <a:solidFill>
                  <a:schemeClr val="tx1">
                    <a:lumMod val="75000"/>
                    <a:lumOff val="25000"/>
                  </a:schemeClr>
                </a:solidFill>
                <a:latin typeface="Meiryo UI" panose="020B0604030504040204" pitchFamily="50" charset="-128"/>
                <a:ea typeface="Meiryo UI" panose="020B0604030504040204" pitchFamily="50" charset="-128"/>
              </a:rPr>
              <a:t>JAL Vacations</a:t>
            </a:r>
            <a:r>
              <a:rPr kumimoji="1" lang="ja-JP" altLang="en-US" sz="1600" dirty="0">
                <a:solidFill>
                  <a:schemeClr val="tx1">
                    <a:lumMod val="75000"/>
                    <a:lumOff val="25000"/>
                  </a:schemeClr>
                </a:solidFill>
                <a:latin typeface="Meiryo UI" panose="020B0604030504040204" pitchFamily="50" charset="-128"/>
                <a:ea typeface="Meiryo UI" panose="020B0604030504040204" pitchFamily="50" charset="-128"/>
              </a:rPr>
              <a:t> </a:t>
            </a:r>
            <a:r>
              <a:rPr kumimoji="1" lang="en-US" altLang="ja-JP" sz="1600" b="1" dirty="0">
                <a:solidFill>
                  <a:schemeClr val="tx1">
                    <a:lumMod val="75000"/>
                    <a:lumOff val="25000"/>
                  </a:schemeClr>
                </a:solidFill>
                <a:latin typeface="Meiryo UI" panose="020B0604030504040204" pitchFamily="50" charset="-128"/>
                <a:ea typeface="Meiryo UI" panose="020B0604030504040204" pitchFamily="50" charset="-128"/>
              </a:rPr>
              <a:t>Flight&amp; Hotel</a:t>
            </a:r>
            <a:r>
              <a:rPr kumimoji="1" lang="ja-JP" altLang="en-US" sz="1600" dirty="0">
                <a:solidFill>
                  <a:schemeClr val="tx1">
                    <a:lumMod val="75000"/>
                    <a:lumOff val="25000"/>
                  </a:schemeClr>
                </a:solidFill>
                <a:latin typeface="Meiryo UI" panose="020B0604030504040204" pitchFamily="50" charset="-128"/>
                <a:ea typeface="Meiryo UI" panose="020B0604030504040204" pitchFamily="50" charset="-128"/>
              </a:rPr>
              <a:t>」のブランド名で訪日</a:t>
            </a:r>
            <a:r>
              <a:rPr kumimoji="1" lang="en-US" altLang="ja-JP" sz="1600" dirty="0">
                <a:solidFill>
                  <a:schemeClr val="tx1">
                    <a:lumMod val="75000"/>
                    <a:lumOff val="25000"/>
                  </a:schemeClr>
                </a:solidFill>
                <a:latin typeface="Meiryo UI" panose="020B0604030504040204" pitchFamily="50" charset="-128"/>
                <a:ea typeface="Meiryo UI" panose="020B0604030504040204" pitchFamily="50" charset="-128"/>
              </a:rPr>
              <a:t>DP</a:t>
            </a:r>
            <a:r>
              <a:rPr kumimoji="1" lang="ja-JP" altLang="en-US" sz="1600" dirty="0">
                <a:solidFill>
                  <a:schemeClr val="tx1">
                    <a:lumMod val="75000"/>
                    <a:lumOff val="25000"/>
                  </a:schemeClr>
                </a:solidFill>
                <a:latin typeface="Meiryo UI" panose="020B0604030504040204" pitchFamily="50" charset="-128"/>
                <a:ea typeface="Meiryo UI" panose="020B0604030504040204" pitchFamily="50" charset="-128"/>
              </a:rPr>
              <a:t>商品を現在世界</a:t>
            </a:r>
            <a:r>
              <a:rPr kumimoji="1" lang="en-US" altLang="ja-JP" sz="1600" dirty="0">
                <a:solidFill>
                  <a:schemeClr val="tx1">
                    <a:lumMod val="75000"/>
                    <a:lumOff val="25000"/>
                  </a:schemeClr>
                </a:solidFill>
                <a:latin typeface="Meiryo UI" panose="020B0604030504040204" pitchFamily="50" charset="-128"/>
                <a:ea typeface="Meiryo UI" panose="020B0604030504040204" pitchFamily="50" charset="-128"/>
              </a:rPr>
              <a:t>13</a:t>
            </a:r>
            <a:r>
              <a:rPr kumimoji="1" lang="ja-JP" altLang="en-US" sz="1600" dirty="0">
                <a:solidFill>
                  <a:schemeClr val="tx1">
                    <a:lumMod val="75000"/>
                    <a:lumOff val="25000"/>
                  </a:schemeClr>
                </a:solidFill>
                <a:latin typeface="Meiryo UI" panose="020B0604030504040204" pitchFamily="50" charset="-128"/>
                <a:ea typeface="Meiryo UI" panose="020B0604030504040204" pitchFamily="50" charset="-128"/>
              </a:rPr>
              <a:t>ヵ国にて販売を実施しています。</a:t>
            </a:r>
          </a:p>
          <a:p>
            <a:r>
              <a:rPr lang="ja-JP" altLang="en-US" sz="1600" dirty="0">
                <a:solidFill>
                  <a:schemeClr val="tx1">
                    <a:lumMod val="75000"/>
                    <a:lumOff val="25000"/>
                  </a:schemeClr>
                </a:solidFill>
                <a:latin typeface="Meiryo UI" panose="020B0604030504040204" pitchFamily="50" charset="-128"/>
                <a:ea typeface="Meiryo UI" panose="020B0604030504040204" pitchFamily="50" charset="-128"/>
              </a:rPr>
              <a:t>　</a:t>
            </a:r>
            <a:r>
              <a:rPr kumimoji="1" lang="ja-JP" altLang="en-US" sz="1600" dirty="0">
                <a:solidFill>
                  <a:schemeClr val="tx1">
                    <a:lumMod val="75000"/>
                    <a:lumOff val="25000"/>
                  </a:schemeClr>
                </a:solidFill>
                <a:latin typeface="Meiryo UI" panose="020B0604030504040204" pitchFamily="50" charset="-128"/>
                <a:ea typeface="Meiryo UI" panose="020B0604030504040204" pitchFamily="50" charset="-128"/>
              </a:rPr>
              <a:t>展開している国は、</a:t>
            </a:r>
            <a:r>
              <a:rPr kumimoji="1" lang="ja-JP" altLang="en-US" sz="1600" b="1" u="sng" dirty="0">
                <a:solidFill>
                  <a:srgbClr val="FF0000"/>
                </a:solidFill>
                <a:latin typeface="Meiryo UI" panose="020B0604030504040204" pitchFamily="50" charset="-128"/>
                <a:ea typeface="Meiryo UI" panose="020B0604030504040204" pitchFamily="50" charset="-128"/>
              </a:rPr>
              <a:t>韓国</a:t>
            </a:r>
            <a:r>
              <a:rPr kumimoji="1" lang="ja-JP" altLang="en-US" sz="1600" dirty="0">
                <a:solidFill>
                  <a:schemeClr val="tx1">
                    <a:lumMod val="75000"/>
                    <a:lumOff val="25000"/>
                  </a:schemeClr>
                </a:solidFill>
                <a:latin typeface="Meiryo UI" panose="020B0604030504040204" pitchFamily="50" charset="-128"/>
                <a:ea typeface="Meiryo UI" panose="020B0604030504040204" pitchFamily="50" charset="-128"/>
              </a:rPr>
              <a:t>を始め、米、英、カナダ、仏、香港、シンガポール、マレーシア、インド、ベトナム、泰、豪で、　</a:t>
            </a:r>
            <a:r>
              <a:rPr kumimoji="1" lang="ja-JP" altLang="en-US" sz="1600" b="1" dirty="0">
                <a:solidFill>
                  <a:srgbClr val="FF0000"/>
                </a:solidFill>
                <a:latin typeface="Meiryo UI" panose="020B0604030504040204" pitchFamily="50" charset="-128"/>
                <a:ea typeface="Meiryo UI" panose="020B0604030504040204" pitchFamily="50" charset="-128"/>
              </a:rPr>
              <a:t>サスティナブルツーリズム</a:t>
            </a:r>
            <a:r>
              <a:rPr kumimoji="1" lang="ja-JP" altLang="en-US" sz="1600" dirty="0">
                <a:solidFill>
                  <a:schemeClr val="tx1">
                    <a:lumMod val="75000"/>
                    <a:lumOff val="25000"/>
                  </a:schemeClr>
                </a:solidFill>
                <a:latin typeface="Meiryo UI" panose="020B0604030504040204" pitchFamily="50" charset="-128"/>
                <a:ea typeface="Meiryo UI" panose="020B0604030504040204" pitchFamily="50" charset="-128"/>
              </a:rPr>
              <a:t>の代表的な商品として、</a:t>
            </a:r>
            <a:r>
              <a:rPr kumimoji="1" lang="ja-JP" altLang="en-US" sz="1600" b="1" dirty="0">
                <a:solidFill>
                  <a:srgbClr val="FF0000"/>
                </a:solidFill>
                <a:latin typeface="Meiryo UI" panose="020B0604030504040204" pitchFamily="50" charset="-128"/>
                <a:ea typeface="Meiryo UI" panose="020B0604030504040204" pitchFamily="50" charset="-128"/>
              </a:rPr>
              <a:t>アドベンチャートラベル</a:t>
            </a:r>
            <a:r>
              <a:rPr kumimoji="1" lang="ja-JP" altLang="en-US" sz="1600" dirty="0">
                <a:solidFill>
                  <a:schemeClr val="tx1">
                    <a:lumMod val="75000"/>
                    <a:lumOff val="25000"/>
                  </a:schemeClr>
                </a:solidFill>
                <a:latin typeface="Meiryo UI" panose="020B0604030504040204" pitchFamily="50" charset="-128"/>
                <a:ea typeface="Meiryo UI" panose="020B0604030504040204" pitchFamily="50" charset="-128"/>
              </a:rPr>
              <a:t>の商品化を行い</a:t>
            </a:r>
            <a:r>
              <a:rPr lang="ja-JP" altLang="en-US" sz="1600" dirty="0">
                <a:solidFill>
                  <a:schemeClr val="tx1">
                    <a:lumMod val="75000"/>
                    <a:lumOff val="25000"/>
                  </a:schemeClr>
                </a:solidFill>
                <a:latin typeface="Meiryo UI" panose="020B0604030504040204" pitchFamily="50" charset="-128"/>
                <a:ea typeface="Meiryo UI" panose="020B0604030504040204" pitchFamily="50" charset="-128"/>
              </a:rPr>
              <a:t>、</a:t>
            </a:r>
            <a:r>
              <a:rPr kumimoji="1" lang="ja-JP" altLang="en-US" sz="1600" dirty="0">
                <a:solidFill>
                  <a:schemeClr val="tx1">
                    <a:lumMod val="75000"/>
                    <a:lumOff val="25000"/>
                  </a:schemeClr>
                </a:solidFill>
                <a:latin typeface="Meiryo UI" panose="020B0604030504040204" pitchFamily="50" charset="-128"/>
                <a:ea typeface="Meiryo UI" panose="020B0604030504040204" pitchFamily="50" charset="-128"/>
              </a:rPr>
              <a:t>日本の魅力を発信しています</a:t>
            </a:r>
          </a:p>
        </p:txBody>
      </p:sp>
      <p:grpSp>
        <p:nvGrpSpPr>
          <p:cNvPr id="24" name="グループ化 23">
            <a:extLst>
              <a:ext uri="{FF2B5EF4-FFF2-40B4-BE49-F238E27FC236}">
                <a16:creationId xmlns:a16="http://schemas.microsoft.com/office/drawing/2014/main" id="{E8B32E33-FF05-A36D-F4F2-242253011308}"/>
              </a:ext>
            </a:extLst>
          </p:cNvPr>
          <p:cNvGrpSpPr/>
          <p:nvPr/>
        </p:nvGrpSpPr>
        <p:grpSpPr>
          <a:xfrm>
            <a:off x="581342" y="2874773"/>
            <a:ext cx="3473824" cy="3682546"/>
            <a:chOff x="687360" y="2673610"/>
            <a:chExt cx="3473824" cy="3682546"/>
          </a:xfrm>
        </p:grpSpPr>
        <p:sp>
          <p:nvSpPr>
            <p:cNvPr id="8" name="テキスト ボックス 7">
              <a:extLst>
                <a:ext uri="{FF2B5EF4-FFF2-40B4-BE49-F238E27FC236}">
                  <a16:creationId xmlns:a16="http://schemas.microsoft.com/office/drawing/2014/main" id="{0E874F7D-1F16-6AFC-8D8B-97EA88B0240A}"/>
                </a:ext>
              </a:extLst>
            </p:cNvPr>
            <p:cNvSpPr txBox="1"/>
            <p:nvPr/>
          </p:nvSpPr>
          <p:spPr>
            <a:xfrm>
              <a:off x="736660" y="5771381"/>
              <a:ext cx="3375225" cy="584775"/>
            </a:xfrm>
            <a:prstGeom prst="rect">
              <a:avLst/>
            </a:prstGeom>
            <a:noFill/>
          </p:spPr>
          <p:txBody>
            <a:bodyPr wrap="square" rtlCol="0">
              <a:spAutoFit/>
            </a:bodyPr>
            <a:lstStyle/>
            <a:p>
              <a:pPr algn="ctr"/>
              <a:r>
                <a:rPr kumimoji="1" lang="ja-JP" altLang="en-US" sz="1600" dirty="0">
                  <a:latin typeface="Meiryo UI" panose="020B0604030504040204" pitchFamily="50" charset="-128"/>
                  <a:ea typeface="Meiryo UI" panose="020B0604030504040204" pitchFamily="50" charset="-128"/>
                </a:rPr>
                <a:t>専門ガイド同行で手つかずの北海道大自然を巡る冒険の旅</a:t>
              </a:r>
            </a:p>
          </p:txBody>
        </p:sp>
        <p:sp>
          <p:nvSpPr>
            <p:cNvPr id="9" name="正方形/長方形 8">
              <a:extLst>
                <a:ext uri="{FF2B5EF4-FFF2-40B4-BE49-F238E27FC236}">
                  <a16:creationId xmlns:a16="http://schemas.microsoft.com/office/drawing/2014/main" id="{BACD487B-CBF2-D8A3-691D-30BFD3C04648}"/>
                </a:ext>
              </a:extLst>
            </p:cNvPr>
            <p:cNvSpPr/>
            <p:nvPr/>
          </p:nvSpPr>
          <p:spPr>
            <a:xfrm>
              <a:off x="687360" y="2673610"/>
              <a:ext cx="3473824" cy="656405"/>
            </a:xfrm>
            <a:prstGeom prst="rect">
              <a:avLst/>
            </a:prstGeom>
            <a:solidFill>
              <a:srgbClr val="00B050"/>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ja-JP" altLang="en-US" b="1" dirty="0">
                  <a:latin typeface="Meiryo UI" panose="020B0604030504040204" pitchFamily="50" charset="-128"/>
                  <a:ea typeface="Meiryo UI" panose="020B0604030504040204" pitchFamily="50" charset="-128"/>
                </a:rPr>
                <a:t>野生動物と雄大な大自然</a:t>
              </a:r>
              <a:endParaRPr lang="en-US" altLang="ja-JP" b="1" dirty="0">
                <a:latin typeface="Meiryo UI" panose="020B0604030504040204" pitchFamily="50" charset="-128"/>
                <a:ea typeface="Meiryo UI" panose="020B0604030504040204" pitchFamily="50" charset="-128"/>
              </a:endParaRPr>
            </a:p>
            <a:p>
              <a:pPr algn="ctr"/>
              <a:r>
                <a:rPr lang="ja-JP" altLang="en-US" b="1" dirty="0">
                  <a:latin typeface="Meiryo UI" panose="020B0604030504040204" pitchFamily="50" charset="-128"/>
                  <a:ea typeface="Meiryo UI" panose="020B0604030504040204" pitchFamily="50" charset="-128"/>
                </a:rPr>
                <a:t>北海道冒険の旅</a:t>
              </a:r>
              <a:endParaRPr kumimoji="1" lang="ja-JP" altLang="en-US" b="1" dirty="0">
                <a:latin typeface="Meiryo UI" panose="020B0604030504040204" pitchFamily="50" charset="-128"/>
                <a:ea typeface="Meiryo UI" panose="020B0604030504040204" pitchFamily="50" charset="-128"/>
              </a:endParaRPr>
            </a:p>
          </p:txBody>
        </p:sp>
      </p:grpSp>
      <p:pic>
        <p:nvPicPr>
          <p:cNvPr id="11" name="図 10">
            <a:extLst>
              <a:ext uri="{FF2B5EF4-FFF2-40B4-BE49-F238E27FC236}">
                <a16:creationId xmlns:a16="http://schemas.microsoft.com/office/drawing/2014/main" id="{2C3B3AA3-8745-8BF4-A306-A4D4A44563C7}"/>
              </a:ext>
            </a:extLst>
          </p:cNvPr>
          <p:cNvPicPr>
            <a:picLocks noChangeAspect="1"/>
          </p:cNvPicPr>
          <p:nvPr/>
        </p:nvPicPr>
        <p:blipFill>
          <a:blip r:embed="rId9"/>
          <a:stretch>
            <a:fillRect/>
          </a:stretch>
        </p:blipFill>
        <p:spPr>
          <a:xfrm>
            <a:off x="9691937" y="562685"/>
            <a:ext cx="2104063" cy="357625"/>
          </a:xfrm>
          <a:prstGeom prst="rect">
            <a:avLst/>
          </a:prstGeom>
        </p:spPr>
      </p:pic>
      <p:grpSp>
        <p:nvGrpSpPr>
          <p:cNvPr id="17" name="グループ化 16">
            <a:extLst>
              <a:ext uri="{FF2B5EF4-FFF2-40B4-BE49-F238E27FC236}">
                <a16:creationId xmlns:a16="http://schemas.microsoft.com/office/drawing/2014/main" id="{BC3B96F5-B7C5-5349-755A-1DD9CA1E2BED}"/>
              </a:ext>
            </a:extLst>
          </p:cNvPr>
          <p:cNvGrpSpPr/>
          <p:nvPr/>
        </p:nvGrpSpPr>
        <p:grpSpPr>
          <a:xfrm>
            <a:off x="4397807" y="2874773"/>
            <a:ext cx="3473824" cy="3646073"/>
            <a:chOff x="4775656" y="2723147"/>
            <a:chExt cx="3473824" cy="3646073"/>
          </a:xfrm>
        </p:grpSpPr>
        <p:sp>
          <p:nvSpPr>
            <p:cNvPr id="14" name="テキスト ボックス 13">
              <a:extLst>
                <a:ext uri="{FF2B5EF4-FFF2-40B4-BE49-F238E27FC236}">
                  <a16:creationId xmlns:a16="http://schemas.microsoft.com/office/drawing/2014/main" id="{417092E6-F87F-97D5-B9D5-D51046F77E78}"/>
                </a:ext>
              </a:extLst>
            </p:cNvPr>
            <p:cNvSpPr txBox="1"/>
            <p:nvPr/>
          </p:nvSpPr>
          <p:spPr>
            <a:xfrm>
              <a:off x="4824956" y="5784445"/>
              <a:ext cx="3375225" cy="584775"/>
            </a:xfrm>
            <a:prstGeom prst="rect">
              <a:avLst/>
            </a:prstGeom>
            <a:noFill/>
          </p:spPr>
          <p:txBody>
            <a:bodyPr wrap="square" rtlCol="0">
              <a:spAutoFit/>
            </a:bodyPr>
            <a:lstStyle/>
            <a:p>
              <a:pPr algn="ctr"/>
              <a:r>
                <a:rPr kumimoji="1" lang="ja-JP" altLang="en-US" sz="1600" dirty="0">
                  <a:latin typeface="Meiryo UI" panose="020B0604030504040204" pitchFamily="50" charset="-128"/>
                  <a:ea typeface="Meiryo UI" panose="020B0604030504040204" pitchFamily="50" charset="-128"/>
                </a:rPr>
                <a:t>もののけ姫の森の舞台となったコースで、深く美しい苔で覆われています。</a:t>
              </a:r>
            </a:p>
          </p:txBody>
        </p:sp>
        <p:sp>
          <p:nvSpPr>
            <p:cNvPr id="15" name="正方形/長方形 14">
              <a:extLst>
                <a:ext uri="{FF2B5EF4-FFF2-40B4-BE49-F238E27FC236}">
                  <a16:creationId xmlns:a16="http://schemas.microsoft.com/office/drawing/2014/main" id="{8F962D90-C96F-F3D8-FB3F-725DB87098FD}"/>
                </a:ext>
              </a:extLst>
            </p:cNvPr>
            <p:cNvSpPr/>
            <p:nvPr/>
          </p:nvSpPr>
          <p:spPr>
            <a:xfrm>
              <a:off x="4775656" y="2723147"/>
              <a:ext cx="3473824" cy="656406"/>
            </a:xfrm>
            <a:prstGeom prst="rect">
              <a:avLst/>
            </a:prstGeom>
            <a:solidFill>
              <a:srgbClr val="00B050"/>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b="1" dirty="0">
                  <a:latin typeface="Meiryo UI" panose="020B0604030504040204" pitchFamily="50" charset="-128"/>
                  <a:ea typeface="Meiryo UI" panose="020B0604030504040204" pitchFamily="50" charset="-128"/>
                </a:rPr>
                <a:t>屋久島・白谷雲水協と太鼓岩</a:t>
              </a:r>
              <a:endParaRPr kumimoji="1" lang="en-US" altLang="ja-JP" b="1" dirty="0">
                <a:latin typeface="Meiryo UI" panose="020B0604030504040204" pitchFamily="50" charset="-128"/>
                <a:ea typeface="Meiryo UI" panose="020B0604030504040204" pitchFamily="50" charset="-128"/>
              </a:endParaRPr>
            </a:p>
            <a:p>
              <a:pPr algn="ctr"/>
              <a:r>
                <a:rPr lang="ja-JP" altLang="en-US" b="1" dirty="0">
                  <a:latin typeface="Meiryo UI" panose="020B0604030504040204" pitchFamily="50" charset="-128"/>
                  <a:ea typeface="Meiryo UI" panose="020B0604030504040204" pitchFamily="50" charset="-128"/>
                </a:rPr>
                <a:t>神の宿る悠久の森を歩く</a:t>
              </a:r>
              <a:endParaRPr kumimoji="1" lang="ja-JP" altLang="en-US" b="1" dirty="0">
                <a:latin typeface="Meiryo UI" panose="020B0604030504040204" pitchFamily="50" charset="-128"/>
                <a:ea typeface="Meiryo UI" panose="020B0604030504040204" pitchFamily="50" charset="-128"/>
              </a:endParaRPr>
            </a:p>
          </p:txBody>
        </p:sp>
      </p:grpSp>
      <p:pic>
        <p:nvPicPr>
          <p:cNvPr id="1028" name="Picture 4" descr="Winter canoeing through a wild bird paradise on the Bibi River">
            <a:extLst>
              <a:ext uri="{FF2B5EF4-FFF2-40B4-BE49-F238E27FC236}">
                <a16:creationId xmlns:a16="http://schemas.microsoft.com/office/drawing/2014/main" id="{CB9F3A5D-BA79-3F76-8553-3AECD7F2DD1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7829" y="3573533"/>
            <a:ext cx="3464085" cy="231066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Adventure Travel in Yakushima: Walking the Ancient Forest of the Gods">
            <a:extLst>
              <a:ext uri="{FF2B5EF4-FFF2-40B4-BE49-F238E27FC236}">
                <a16:creationId xmlns:a16="http://schemas.microsoft.com/office/drawing/2014/main" id="{45623C23-E5B8-18D2-1E89-B16DA0BEC6A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96050" y="3539256"/>
            <a:ext cx="3464085" cy="2310667"/>
          </a:xfrm>
          <a:prstGeom prst="rect">
            <a:avLst/>
          </a:prstGeom>
          <a:noFill/>
          <a:extLst>
            <a:ext uri="{909E8E84-426E-40DD-AFC4-6F175D3DCCD1}">
              <a14:hiddenFill xmlns:a14="http://schemas.microsoft.com/office/drawing/2010/main">
                <a:solidFill>
                  <a:srgbClr val="FFFFFF"/>
                </a:solidFill>
              </a14:hiddenFill>
            </a:ext>
          </a:extLst>
        </p:spPr>
      </p:pic>
      <p:grpSp>
        <p:nvGrpSpPr>
          <p:cNvPr id="36" name="グループ化 35">
            <a:extLst>
              <a:ext uri="{FF2B5EF4-FFF2-40B4-BE49-F238E27FC236}">
                <a16:creationId xmlns:a16="http://schemas.microsoft.com/office/drawing/2014/main" id="{5E6E1BD8-3FEA-6400-B6ED-50FED4AB04B1}"/>
              </a:ext>
            </a:extLst>
          </p:cNvPr>
          <p:cNvGrpSpPr/>
          <p:nvPr/>
        </p:nvGrpSpPr>
        <p:grpSpPr>
          <a:xfrm>
            <a:off x="8164972" y="2874773"/>
            <a:ext cx="3473824" cy="3648693"/>
            <a:chOff x="4775656" y="2720527"/>
            <a:chExt cx="3473824" cy="3648693"/>
          </a:xfrm>
        </p:grpSpPr>
        <p:sp>
          <p:nvSpPr>
            <p:cNvPr id="37" name="テキスト ボックス 36">
              <a:extLst>
                <a:ext uri="{FF2B5EF4-FFF2-40B4-BE49-F238E27FC236}">
                  <a16:creationId xmlns:a16="http://schemas.microsoft.com/office/drawing/2014/main" id="{2B1EAE6F-D5AC-535A-AF2C-543BE3DA558F}"/>
                </a:ext>
              </a:extLst>
            </p:cNvPr>
            <p:cNvSpPr txBox="1"/>
            <p:nvPr/>
          </p:nvSpPr>
          <p:spPr>
            <a:xfrm>
              <a:off x="4824956" y="5784445"/>
              <a:ext cx="3375225" cy="584775"/>
            </a:xfrm>
            <a:prstGeom prst="rect">
              <a:avLst/>
            </a:prstGeom>
            <a:noFill/>
          </p:spPr>
          <p:txBody>
            <a:bodyPr wrap="square" rtlCol="0">
              <a:spAutoFit/>
            </a:bodyPr>
            <a:lstStyle/>
            <a:p>
              <a:pPr algn="ctr"/>
              <a:r>
                <a:rPr lang="ja-JP" altLang="en-US" sz="1600" dirty="0">
                  <a:latin typeface="Meiryo UI" panose="020B0604030504040204" pitchFamily="50" charset="-128"/>
                  <a:ea typeface="Meiryo UI" panose="020B0604030504040204" pitchFamily="50" charset="-128"/>
                </a:rPr>
                <a:t>しまなみ海道でえ風光明媚な瀬戸内海の風景を楽しみましょう</a:t>
              </a:r>
              <a:endParaRPr kumimoji="1" lang="ja-JP" altLang="en-US" sz="1600" dirty="0">
                <a:latin typeface="Meiryo UI" panose="020B0604030504040204" pitchFamily="50" charset="-128"/>
                <a:ea typeface="Meiryo UI" panose="020B0604030504040204" pitchFamily="50" charset="-128"/>
              </a:endParaRPr>
            </a:p>
          </p:txBody>
        </p:sp>
        <p:sp>
          <p:nvSpPr>
            <p:cNvPr id="38" name="正方形/長方形 37">
              <a:extLst>
                <a:ext uri="{FF2B5EF4-FFF2-40B4-BE49-F238E27FC236}">
                  <a16:creationId xmlns:a16="http://schemas.microsoft.com/office/drawing/2014/main" id="{62EE6920-0BD3-AD33-E092-1A08E6CA608E}"/>
                </a:ext>
              </a:extLst>
            </p:cNvPr>
            <p:cNvSpPr/>
            <p:nvPr/>
          </p:nvSpPr>
          <p:spPr>
            <a:xfrm>
              <a:off x="4775656" y="2720527"/>
              <a:ext cx="3473824" cy="659026"/>
            </a:xfrm>
            <a:prstGeom prst="rect">
              <a:avLst/>
            </a:prstGeom>
            <a:solidFill>
              <a:srgbClr val="00B050"/>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b="1" dirty="0">
                  <a:latin typeface="Meiryo UI" panose="020B0604030504040204" pitchFamily="50" charset="-128"/>
                  <a:ea typeface="Meiryo UI" panose="020B0604030504040204" pitchFamily="50" charset="-128"/>
                </a:rPr>
                <a:t>四国で風向明媚な瀬戸内海と自然の奇観、霊場を巡るの冒険の旅</a:t>
              </a:r>
            </a:p>
          </p:txBody>
        </p:sp>
      </p:grpSp>
      <p:pic>
        <p:nvPicPr>
          <p:cNvPr id="1026" name="Picture 2" descr="Activity 5: Shimanami Kaido Cycling and Fast Current Cruise">
            <a:extLst>
              <a:ext uri="{FF2B5EF4-FFF2-40B4-BE49-F238E27FC236}">
                <a16:creationId xmlns:a16="http://schemas.microsoft.com/office/drawing/2014/main" id="{3D78D041-F47D-C85F-9546-8B6E29D53F4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64973" y="3550618"/>
            <a:ext cx="3473823" cy="2317163"/>
          </a:xfrm>
          <a:prstGeom prst="rect">
            <a:avLst/>
          </a:prstGeom>
          <a:noFill/>
          <a:extLst>
            <a:ext uri="{909E8E84-426E-40DD-AFC4-6F175D3DCCD1}">
              <a14:hiddenFill xmlns:a14="http://schemas.microsoft.com/office/drawing/2010/main">
                <a:solidFill>
                  <a:srgbClr val="FFFFFF"/>
                </a:solidFill>
              </a14:hiddenFill>
            </a:ext>
          </a:extLst>
        </p:spPr>
      </p:pic>
      <p:pic>
        <p:nvPicPr>
          <p:cNvPr id="18" name="図 17">
            <a:extLst>
              <a:ext uri="{FF2B5EF4-FFF2-40B4-BE49-F238E27FC236}">
                <a16:creationId xmlns:a16="http://schemas.microsoft.com/office/drawing/2014/main" id="{DD926245-F48C-50B1-0894-756D359660D8}"/>
              </a:ext>
            </a:extLst>
          </p:cNvPr>
          <p:cNvPicPr>
            <a:picLocks noChangeAspect="1"/>
          </p:cNvPicPr>
          <p:nvPr/>
        </p:nvPicPr>
        <p:blipFill>
          <a:blip r:embed="rId13"/>
          <a:stretch>
            <a:fillRect/>
          </a:stretch>
        </p:blipFill>
        <p:spPr>
          <a:xfrm>
            <a:off x="8301612" y="1216414"/>
            <a:ext cx="3132574" cy="1439717"/>
          </a:xfrm>
          <a:prstGeom prst="rect">
            <a:avLst/>
          </a:prstGeom>
        </p:spPr>
      </p:pic>
      <p:sp>
        <p:nvSpPr>
          <p:cNvPr id="44" name="テキスト ボックス 43">
            <a:extLst>
              <a:ext uri="{FF2B5EF4-FFF2-40B4-BE49-F238E27FC236}">
                <a16:creationId xmlns:a16="http://schemas.microsoft.com/office/drawing/2014/main" id="{84C4EC5B-4769-EFD4-CDAD-43141A74B8EF}"/>
              </a:ext>
            </a:extLst>
          </p:cNvPr>
          <p:cNvSpPr txBox="1"/>
          <p:nvPr/>
        </p:nvSpPr>
        <p:spPr>
          <a:xfrm>
            <a:off x="8282589" y="2431433"/>
            <a:ext cx="3132574" cy="307777"/>
          </a:xfrm>
          <a:prstGeom prst="rect">
            <a:avLst/>
          </a:prstGeom>
          <a:solidFill>
            <a:schemeClr val="bg1"/>
          </a:solidFill>
        </p:spPr>
        <p:txBody>
          <a:bodyPr wrap="square" rtlCol="0">
            <a:spAutoFit/>
          </a:bodyPr>
          <a:lstStyle/>
          <a:p>
            <a:pPr algn="ctr"/>
            <a:r>
              <a:rPr lang="ja-JP" altLang="en-US" sz="1400" dirty="0">
                <a:latin typeface="Meiryo UI" panose="020B0604030504040204" pitchFamily="50" charset="-128"/>
                <a:ea typeface="Meiryo UI" panose="020B0604030504040204" pitchFamily="50" charset="-128"/>
              </a:rPr>
              <a:t>＜日本航空韓国語ページ＞</a:t>
            </a:r>
            <a:endParaRPr kumimoji="1" lang="ja-JP" altLang="en-US" sz="1400" dirty="0">
              <a:latin typeface="Meiryo UI" panose="020B0604030504040204" pitchFamily="50" charset="-128"/>
              <a:ea typeface="Meiryo UI" panose="020B0604030504040204" pitchFamily="50" charset="-128"/>
            </a:endParaRPr>
          </a:p>
        </p:txBody>
      </p:sp>
      <p:sp>
        <p:nvSpPr>
          <p:cNvPr id="3" name="スライド番号プレースホルダー 1">
            <a:extLst>
              <a:ext uri="{FF2B5EF4-FFF2-40B4-BE49-F238E27FC236}">
                <a16:creationId xmlns:a16="http://schemas.microsoft.com/office/drawing/2014/main" id="{294B3CF2-CAA7-B0FA-018F-53D548327952}"/>
              </a:ext>
            </a:extLst>
          </p:cNvPr>
          <p:cNvSpPr>
            <a:spLocks noGrp="1"/>
          </p:cNvSpPr>
          <p:nvPr>
            <p:ph type="sldNum" sz="quarter" idx="12"/>
          </p:nvPr>
        </p:nvSpPr>
        <p:spPr>
          <a:xfrm>
            <a:off x="9254047" y="6330919"/>
            <a:ext cx="2743200" cy="365125"/>
          </a:xfrm>
        </p:spPr>
        <p:txBody>
          <a:bodyPr/>
          <a:lstStyle/>
          <a:p>
            <a:fld id="{777E92DA-E93F-413A-B94B-B30CB0038C2F}" type="slidenum">
              <a:rPr lang="en-US" altLang="ja-JP" sz="1800" b="1" smtClean="0"/>
              <a:pPr/>
              <a:t>10</a:t>
            </a:fld>
            <a:endParaRPr lang="en-US" altLang="ja-JP" sz="1800" b="1" dirty="0"/>
          </a:p>
        </p:txBody>
      </p:sp>
    </p:spTree>
    <p:extLst>
      <p:ext uri="{BB962C8B-B14F-4D97-AF65-F5344CB8AC3E}">
        <p14:creationId xmlns:p14="http://schemas.microsoft.com/office/powerpoint/2010/main" val="24706803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Google Shape;10;p1">
            <a:extLst>
              <a:ext uri="{FF2B5EF4-FFF2-40B4-BE49-F238E27FC236}">
                <a16:creationId xmlns:a16="http://schemas.microsoft.com/office/drawing/2014/main" id="{FC02239E-A913-913A-C29C-BD2689B85F22}"/>
              </a:ext>
            </a:extLst>
          </p:cNvPr>
          <p:cNvSpPr/>
          <p:nvPr/>
        </p:nvSpPr>
        <p:spPr>
          <a:xfrm>
            <a:off x="0" y="0"/>
            <a:ext cx="9744073" cy="358775"/>
          </a:xfrm>
          <a:prstGeom prst="rect">
            <a:avLst/>
          </a:prstGeom>
          <a:solidFill>
            <a:srgbClr val="9999FF">
              <a:alpha val="49803"/>
            </a:srgbClr>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26" name="Google Shape;14;p1">
            <a:extLst>
              <a:ext uri="{FF2B5EF4-FFF2-40B4-BE49-F238E27FC236}">
                <a16:creationId xmlns:a16="http://schemas.microsoft.com/office/drawing/2014/main" id="{111B0204-B385-9814-74FB-6C78C246BE66}"/>
              </a:ext>
            </a:extLst>
          </p:cNvPr>
          <p:cNvSpPr/>
          <p:nvPr/>
        </p:nvSpPr>
        <p:spPr>
          <a:xfrm>
            <a:off x="9744075" y="-6647"/>
            <a:ext cx="2447925" cy="358775"/>
          </a:xfrm>
          <a:prstGeom prst="rect">
            <a:avLst/>
          </a:prstGeom>
          <a:solidFill>
            <a:srgbClr val="000066"/>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27" name="Google Shape;15;p1">
            <a:extLst>
              <a:ext uri="{FF2B5EF4-FFF2-40B4-BE49-F238E27FC236}">
                <a16:creationId xmlns:a16="http://schemas.microsoft.com/office/drawing/2014/main" id="{68B804A9-A366-8ACE-7EB4-452997199A90}"/>
              </a:ext>
            </a:extLst>
          </p:cNvPr>
          <p:cNvSpPr txBox="1"/>
          <p:nvPr/>
        </p:nvSpPr>
        <p:spPr>
          <a:xfrm>
            <a:off x="9867899" y="16867"/>
            <a:ext cx="2200275" cy="312145"/>
          </a:xfrm>
          <a:prstGeom prst="rect">
            <a:avLst/>
          </a:prstGeom>
          <a:noFill/>
          <a:ln>
            <a:noFill/>
          </a:ln>
        </p:spPr>
        <p:txBody>
          <a:bodyPr spcFirstLastPara="1" wrap="square" lIns="95750" tIns="47875" rIns="95750" bIns="47875" anchor="t" anchorCtr="0">
            <a:spAutoFit/>
          </a:bodyPr>
          <a:lstStyle/>
          <a:p>
            <a:pPr marL="0" marR="0" lvl="0" indent="0" algn="ctr" rtl="0">
              <a:spcBef>
                <a:spcPts val="0"/>
              </a:spcBef>
              <a:spcAft>
                <a:spcPts val="0"/>
              </a:spcAft>
              <a:buNone/>
            </a:pPr>
            <a:r>
              <a:rPr lang="en-US" sz="1400" b="1" i="0" u="none" strike="noStrike" cap="none" dirty="0">
                <a:solidFill>
                  <a:schemeClr val="lt1"/>
                </a:solidFill>
                <a:latin typeface="MS PGothic"/>
                <a:ea typeface="MS PGothic"/>
                <a:cs typeface="MS PGothic"/>
                <a:sym typeface="MS PGothic"/>
              </a:rPr>
              <a:t>https://www.jata-net.or.jp</a:t>
            </a:r>
            <a:endParaRPr dirty="0"/>
          </a:p>
        </p:txBody>
      </p:sp>
      <p:pic>
        <p:nvPicPr>
          <p:cNvPr id="28" name="Google Shape;16;p1" descr="横組みロゴ_透過">
            <a:extLst>
              <a:ext uri="{FF2B5EF4-FFF2-40B4-BE49-F238E27FC236}">
                <a16:creationId xmlns:a16="http://schemas.microsoft.com/office/drawing/2014/main" id="{9C8CCE5F-4DDE-260A-4737-41A04199BDFF}"/>
              </a:ext>
            </a:extLst>
          </p:cNvPr>
          <p:cNvPicPr preferRelativeResize="0"/>
          <p:nvPr/>
        </p:nvPicPr>
        <p:blipFill rotWithShape="1">
          <a:blip r:embed="rId3">
            <a:alphaModFix/>
          </a:blip>
          <a:srcRect/>
          <a:stretch/>
        </p:blipFill>
        <p:spPr>
          <a:xfrm>
            <a:off x="159984" y="12014"/>
            <a:ext cx="1281113" cy="301625"/>
          </a:xfrm>
          <a:prstGeom prst="rect">
            <a:avLst/>
          </a:prstGeom>
          <a:noFill/>
          <a:ln>
            <a:noFill/>
          </a:ln>
        </p:spPr>
      </p:pic>
      <p:pic>
        <p:nvPicPr>
          <p:cNvPr id="29" name="Google Shape;18;p1">
            <a:extLst>
              <a:ext uri="{FF2B5EF4-FFF2-40B4-BE49-F238E27FC236}">
                <a16:creationId xmlns:a16="http://schemas.microsoft.com/office/drawing/2014/main" id="{EACE1489-06EE-0E2E-016E-25989BC4F77C}"/>
              </a:ext>
            </a:extLst>
          </p:cNvPr>
          <p:cNvPicPr preferRelativeResize="0"/>
          <p:nvPr/>
        </p:nvPicPr>
        <p:blipFill rotWithShape="1">
          <a:blip r:embed="rId4">
            <a:alphaModFix/>
          </a:blip>
          <a:srcRect/>
          <a:stretch/>
        </p:blipFill>
        <p:spPr>
          <a:xfrm>
            <a:off x="8844833" y="18662"/>
            <a:ext cx="721339" cy="294039"/>
          </a:xfrm>
          <a:prstGeom prst="rect">
            <a:avLst/>
          </a:prstGeom>
          <a:noFill/>
          <a:ln>
            <a:noFill/>
          </a:ln>
        </p:spPr>
      </p:pic>
      <p:pic>
        <p:nvPicPr>
          <p:cNvPr id="30" name="Google Shape;19;p1">
            <a:extLst>
              <a:ext uri="{FF2B5EF4-FFF2-40B4-BE49-F238E27FC236}">
                <a16:creationId xmlns:a16="http://schemas.microsoft.com/office/drawing/2014/main" id="{A4DAD208-FBAC-0AB4-ED18-6D2C7C03B7C2}"/>
              </a:ext>
            </a:extLst>
          </p:cNvPr>
          <p:cNvPicPr preferRelativeResize="0"/>
          <p:nvPr/>
        </p:nvPicPr>
        <p:blipFill rotWithShape="1">
          <a:blip r:embed="rId5">
            <a:alphaModFix/>
          </a:blip>
          <a:srcRect/>
          <a:stretch/>
        </p:blipFill>
        <p:spPr>
          <a:xfrm>
            <a:off x="7063652" y="33355"/>
            <a:ext cx="565104" cy="297383"/>
          </a:xfrm>
          <a:prstGeom prst="rect">
            <a:avLst/>
          </a:prstGeom>
          <a:noFill/>
          <a:ln>
            <a:noFill/>
          </a:ln>
        </p:spPr>
      </p:pic>
      <p:pic>
        <p:nvPicPr>
          <p:cNvPr id="31" name="Google Shape;20;p1">
            <a:extLst>
              <a:ext uri="{FF2B5EF4-FFF2-40B4-BE49-F238E27FC236}">
                <a16:creationId xmlns:a16="http://schemas.microsoft.com/office/drawing/2014/main" id="{742AB92A-1C92-FE28-3553-71F5D1970CD2}"/>
              </a:ext>
            </a:extLst>
          </p:cNvPr>
          <p:cNvPicPr preferRelativeResize="0"/>
          <p:nvPr/>
        </p:nvPicPr>
        <p:blipFill rotWithShape="1">
          <a:blip r:embed="rId6">
            <a:alphaModFix/>
          </a:blip>
          <a:srcRect/>
          <a:stretch/>
        </p:blipFill>
        <p:spPr>
          <a:xfrm>
            <a:off x="7653732" y="-39441"/>
            <a:ext cx="437655" cy="437655"/>
          </a:xfrm>
          <a:prstGeom prst="rect">
            <a:avLst/>
          </a:prstGeom>
          <a:noFill/>
          <a:ln>
            <a:noFill/>
          </a:ln>
        </p:spPr>
      </p:pic>
      <p:pic>
        <p:nvPicPr>
          <p:cNvPr id="32" name="Google Shape;21;p1">
            <a:extLst>
              <a:ext uri="{FF2B5EF4-FFF2-40B4-BE49-F238E27FC236}">
                <a16:creationId xmlns:a16="http://schemas.microsoft.com/office/drawing/2014/main" id="{1F224B56-DB86-E9A9-A362-FBB7B4F17D17}"/>
              </a:ext>
            </a:extLst>
          </p:cNvPr>
          <p:cNvPicPr preferRelativeResize="0"/>
          <p:nvPr/>
        </p:nvPicPr>
        <p:blipFill rotWithShape="1">
          <a:blip r:embed="rId7">
            <a:alphaModFix/>
          </a:blip>
          <a:srcRect/>
          <a:stretch/>
        </p:blipFill>
        <p:spPr>
          <a:xfrm>
            <a:off x="8146574" y="16841"/>
            <a:ext cx="643072" cy="322749"/>
          </a:xfrm>
          <a:prstGeom prst="rect">
            <a:avLst/>
          </a:prstGeom>
          <a:noFill/>
          <a:ln>
            <a:noFill/>
          </a:ln>
        </p:spPr>
      </p:pic>
      <p:pic>
        <p:nvPicPr>
          <p:cNvPr id="33" name="Google Shape;22;p1">
            <a:extLst>
              <a:ext uri="{FF2B5EF4-FFF2-40B4-BE49-F238E27FC236}">
                <a16:creationId xmlns:a16="http://schemas.microsoft.com/office/drawing/2014/main" id="{50C4A3E3-1631-9C74-11AA-31F1C296F135}"/>
              </a:ext>
            </a:extLst>
          </p:cNvPr>
          <p:cNvPicPr preferRelativeResize="0"/>
          <p:nvPr/>
        </p:nvPicPr>
        <p:blipFill rotWithShape="1">
          <a:blip r:embed="rId8">
            <a:alphaModFix/>
          </a:blip>
          <a:srcRect/>
          <a:stretch/>
        </p:blipFill>
        <p:spPr>
          <a:xfrm>
            <a:off x="6387426" y="42525"/>
            <a:ext cx="565104" cy="279042"/>
          </a:xfrm>
          <a:prstGeom prst="rect">
            <a:avLst/>
          </a:prstGeom>
          <a:noFill/>
          <a:ln>
            <a:noFill/>
          </a:ln>
        </p:spPr>
      </p:pic>
      <p:cxnSp>
        <p:nvCxnSpPr>
          <p:cNvPr id="2" name="直線コネクタ 1">
            <a:extLst>
              <a:ext uri="{FF2B5EF4-FFF2-40B4-BE49-F238E27FC236}">
                <a16:creationId xmlns:a16="http://schemas.microsoft.com/office/drawing/2014/main" id="{2D78501D-0B5A-503C-121B-94444C8FFB11}"/>
              </a:ext>
            </a:extLst>
          </p:cNvPr>
          <p:cNvCxnSpPr>
            <a:cxnSpLocks/>
          </p:cNvCxnSpPr>
          <p:nvPr/>
        </p:nvCxnSpPr>
        <p:spPr>
          <a:xfrm>
            <a:off x="396000" y="1019011"/>
            <a:ext cx="11400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テキスト ボックス 13">
            <a:extLst>
              <a:ext uri="{FF2B5EF4-FFF2-40B4-BE49-F238E27FC236}">
                <a16:creationId xmlns:a16="http://schemas.microsoft.com/office/drawing/2014/main" id="{03757587-FF99-CD68-8C0D-C9CFEEB4FE95}"/>
              </a:ext>
            </a:extLst>
          </p:cNvPr>
          <p:cNvSpPr txBox="1"/>
          <p:nvPr/>
        </p:nvSpPr>
        <p:spPr>
          <a:xfrm>
            <a:off x="55370" y="6550675"/>
            <a:ext cx="11941877" cy="264800"/>
          </a:xfrm>
          <a:prstGeom prst="rect">
            <a:avLst/>
          </a:prstGeom>
          <a:noFill/>
        </p:spPr>
        <p:txBody>
          <a:bodyPr wrap="square" rtlCol="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rtl="0">
              <a:spcBef>
                <a:spcPts val="0"/>
              </a:spcBef>
              <a:spcAft>
                <a:spcPts val="0"/>
              </a:spcAft>
              <a:buClr>
                <a:srgbClr val="000000"/>
              </a:buClr>
              <a:buSzPts val="1000"/>
              <a:buFont typeface="Arial"/>
              <a:buNone/>
            </a:pPr>
            <a:r>
              <a:rPr lang="en-US" altLang="ja-JP" sz="1200" b="0" i="0" u="none" strike="noStrike" cap="none" dirty="0">
                <a:solidFill>
                  <a:srgbClr val="000000"/>
                </a:solidFill>
                <a:latin typeface="Meiryo UI" panose="020B0604030504040204" pitchFamily="50" charset="-128"/>
                <a:ea typeface="Meiryo UI" panose="020B0604030504040204" pitchFamily="50" charset="-128"/>
                <a:cs typeface="Arial"/>
                <a:sym typeface="Arial"/>
              </a:rPr>
              <a:t>Copyright © 2023  JATA  All rights reserved. </a:t>
            </a:r>
            <a:r>
              <a:rPr lang="ja-JP" altLang="en-US" sz="1200" b="0" i="0" u="none" strike="noStrike" cap="none" dirty="0">
                <a:solidFill>
                  <a:srgbClr val="000000"/>
                </a:solidFill>
                <a:latin typeface="Meiryo UI" panose="020B0604030504040204" pitchFamily="50" charset="-128"/>
                <a:ea typeface="Meiryo UI" panose="020B0604030504040204" pitchFamily="50" charset="-128"/>
                <a:cs typeface="Arial"/>
                <a:sym typeface="Arial"/>
              </a:rPr>
              <a:t>禁無断転載・複製</a:t>
            </a:r>
          </a:p>
        </p:txBody>
      </p:sp>
      <p:pic>
        <p:nvPicPr>
          <p:cNvPr id="5" name="図 4">
            <a:extLst>
              <a:ext uri="{FF2B5EF4-FFF2-40B4-BE49-F238E27FC236}">
                <a16:creationId xmlns:a16="http://schemas.microsoft.com/office/drawing/2014/main" id="{D823DED8-7F17-3965-F0BD-59A16A9B9CB0}"/>
              </a:ext>
            </a:extLst>
          </p:cNvPr>
          <p:cNvPicPr>
            <a:picLocks noChangeAspect="1"/>
          </p:cNvPicPr>
          <p:nvPr/>
        </p:nvPicPr>
        <p:blipFill>
          <a:blip r:embed="rId9"/>
          <a:stretch>
            <a:fillRect/>
          </a:stretch>
        </p:blipFill>
        <p:spPr>
          <a:xfrm>
            <a:off x="396000" y="3564125"/>
            <a:ext cx="3693655" cy="2373570"/>
          </a:xfrm>
          <a:prstGeom prst="rect">
            <a:avLst/>
          </a:prstGeom>
        </p:spPr>
      </p:pic>
      <p:sp>
        <p:nvSpPr>
          <p:cNvPr id="6" name="正方形/長方形 5">
            <a:extLst>
              <a:ext uri="{FF2B5EF4-FFF2-40B4-BE49-F238E27FC236}">
                <a16:creationId xmlns:a16="http://schemas.microsoft.com/office/drawing/2014/main" id="{2F6BC6EE-1267-9F2C-8D03-51BFB249793D}"/>
              </a:ext>
            </a:extLst>
          </p:cNvPr>
          <p:cNvSpPr/>
          <p:nvPr/>
        </p:nvSpPr>
        <p:spPr>
          <a:xfrm>
            <a:off x="396000" y="1721423"/>
            <a:ext cx="11057302" cy="1646994"/>
          </a:xfrm>
          <a:prstGeom prst="rect">
            <a:avLst/>
          </a:prstGeom>
          <a:solidFill>
            <a:schemeClr val="bg1"/>
          </a:solidFill>
          <a:ln>
            <a:solidFill>
              <a:schemeClr val="accent3">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通じて</a:t>
            </a:r>
          </a:p>
        </p:txBody>
      </p:sp>
      <p:sp>
        <p:nvSpPr>
          <p:cNvPr id="7" name="テキスト ボックス 6">
            <a:extLst>
              <a:ext uri="{FF2B5EF4-FFF2-40B4-BE49-F238E27FC236}">
                <a16:creationId xmlns:a16="http://schemas.microsoft.com/office/drawing/2014/main" id="{F222DB96-7C4A-5576-1DC7-707F701D55E0}"/>
              </a:ext>
            </a:extLst>
          </p:cNvPr>
          <p:cNvSpPr txBox="1"/>
          <p:nvPr/>
        </p:nvSpPr>
        <p:spPr>
          <a:xfrm>
            <a:off x="556591" y="2027587"/>
            <a:ext cx="10548731" cy="1200329"/>
          </a:xfrm>
          <a:prstGeom prst="rect">
            <a:avLst/>
          </a:prstGeom>
          <a:noFill/>
        </p:spPr>
        <p:txBody>
          <a:bodyPr wrap="square" rtlCol="0">
            <a:spAutoFit/>
          </a:bodyPr>
          <a:lstStyle/>
          <a:p>
            <a:pPr algn="l"/>
            <a:r>
              <a:rPr lang="ja-JP" altLang="en-US" dirty="0">
                <a:latin typeface="Meiryo UI" panose="020B0604030504040204" pitchFamily="50" charset="-128"/>
                <a:ea typeface="Meiryo UI" panose="020B0604030504040204" pitchFamily="50" charset="-128"/>
              </a:rPr>
              <a:t>当該商品は、フランスの旅行会社と日本旅行が提携して開発した環境配慮型のオプショナル商品です。</a:t>
            </a:r>
            <a:r>
              <a:rPr lang="en-US" altLang="ja-JP" sz="1800" i="0" u="none" strike="noStrike" baseline="0" dirty="0">
                <a:latin typeface="Meiryo UI" panose="020B0604030504040204" pitchFamily="50" charset="-128"/>
                <a:ea typeface="Meiryo UI" panose="020B0604030504040204" pitchFamily="50" charset="-128"/>
              </a:rPr>
              <a:t>JR </a:t>
            </a:r>
            <a:r>
              <a:rPr lang="ja-JP" altLang="en-US" sz="1800" i="0" u="none" strike="noStrike" baseline="0" dirty="0">
                <a:latin typeface="Meiryo UI" panose="020B0604030504040204" pitchFamily="50" charset="-128"/>
                <a:ea typeface="Meiryo UI" panose="020B0604030504040204" pitchFamily="50" charset="-128"/>
              </a:rPr>
              <a:t>グループ</a:t>
            </a:r>
            <a:r>
              <a:rPr lang="en-US" altLang="ja-JP" sz="1800" i="0" u="none" strike="noStrike" baseline="0" dirty="0">
                <a:latin typeface="Meiryo UI" panose="020B0604030504040204" pitchFamily="50" charset="-128"/>
                <a:ea typeface="Meiryo UI" panose="020B0604030504040204" pitchFamily="50" charset="-128"/>
              </a:rPr>
              <a:t>6 </a:t>
            </a:r>
            <a:r>
              <a:rPr lang="ja-JP" altLang="en-US" sz="1800" i="0" u="none" strike="noStrike" baseline="0" dirty="0">
                <a:latin typeface="Meiryo UI" panose="020B0604030504040204" pitchFamily="50" charset="-128"/>
                <a:ea typeface="Meiryo UI" panose="020B0604030504040204" pitchFamily="50" charset="-128"/>
              </a:rPr>
              <a:t>社から販売されている</a:t>
            </a:r>
            <a:r>
              <a:rPr lang="en-US" altLang="ja-JP" sz="1800" i="0" u="none" strike="noStrike" baseline="0" dirty="0">
                <a:latin typeface="Meiryo UI" panose="020B0604030504040204" pitchFamily="50" charset="-128"/>
                <a:ea typeface="Meiryo UI" panose="020B0604030504040204" pitchFamily="50" charset="-128"/>
              </a:rPr>
              <a:t>JAPAN RAIL PASS </a:t>
            </a:r>
            <a:r>
              <a:rPr lang="ja-JP" altLang="en-US" sz="1800" i="0" u="none" strike="noStrike" baseline="0" dirty="0">
                <a:latin typeface="Meiryo UI" panose="020B0604030504040204" pitchFamily="50" charset="-128"/>
                <a:ea typeface="Meiryo UI" panose="020B0604030504040204" pitchFamily="50" charset="-128"/>
              </a:rPr>
              <a:t>を購入した訪日旅行者が自身の鉄道利用によって排出される</a:t>
            </a:r>
            <a:r>
              <a:rPr lang="en-US" altLang="ja-JP" sz="1800" i="0" u="none" strike="noStrike" baseline="0" dirty="0">
                <a:latin typeface="Meiryo UI" panose="020B0604030504040204" pitchFamily="50" charset="-128"/>
                <a:ea typeface="Meiryo UI" panose="020B0604030504040204" pitchFamily="50" charset="-128"/>
              </a:rPr>
              <a:t>CO2 </a:t>
            </a:r>
            <a:r>
              <a:rPr lang="ja-JP" altLang="en-US" sz="1800" i="0" u="none" strike="noStrike" baseline="0" dirty="0">
                <a:latin typeface="Meiryo UI" panose="020B0604030504040204" pitchFamily="50" charset="-128"/>
                <a:ea typeface="Meiryo UI" panose="020B0604030504040204" pitchFamily="50" charset="-128"/>
              </a:rPr>
              <a:t>相当分を植林活動などでオフセット出来る仕組みです。</a:t>
            </a:r>
            <a:r>
              <a:rPr lang="ja-JP" altLang="en-US" sz="1800" b="0" i="0" u="none" strike="noStrike" baseline="0" dirty="0">
                <a:latin typeface="Meiryo UI" panose="020B0604030504040204" pitchFamily="50" charset="-128"/>
                <a:ea typeface="Meiryo UI" panose="020B0604030504040204" pitchFamily="50" charset="-128"/>
              </a:rPr>
              <a:t>この取組に賛同する利用者は、通常の</a:t>
            </a:r>
            <a:r>
              <a:rPr lang="en-US" altLang="ja-JP" sz="1800" b="0" i="0" u="none" strike="noStrike" baseline="0" dirty="0">
                <a:latin typeface="Meiryo UI" panose="020B0604030504040204" pitchFamily="50" charset="-128"/>
                <a:ea typeface="Meiryo UI" panose="020B0604030504040204" pitchFamily="50" charset="-128"/>
              </a:rPr>
              <a:t>JR</a:t>
            </a:r>
            <a:r>
              <a:rPr lang="ja-JP" altLang="en-US" sz="1800" b="0" i="0" u="none" strike="noStrike" baseline="0" dirty="0">
                <a:latin typeface="Meiryo UI" panose="020B0604030504040204" pitchFamily="50" charset="-128"/>
                <a:ea typeface="Meiryo UI" panose="020B0604030504040204" pitchFamily="50" charset="-128"/>
              </a:rPr>
              <a:t>パスの費用に追加で料金を支払い、日本国内の環境保全活動を行っていく仕組みを商品化しています。</a:t>
            </a:r>
            <a:endParaRPr lang="ja-JP" altLang="en-US" sz="1800" i="0" u="none" strike="noStrike" baseline="0" dirty="0">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2280D528-871A-211D-CBF2-5D456662C972}"/>
              </a:ext>
            </a:extLst>
          </p:cNvPr>
          <p:cNvSpPr/>
          <p:nvPr/>
        </p:nvSpPr>
        <p:spPr>
          <a:xfrm>
            <a:off x="1186770" y="1296889"/>
            <a:ext cx="9068515" cy="590198"/>
          </a:xfrm>
          <a:prstGeom prst="rect">
            <a:avLst/>
          </a:prstGeom>
          <a:solidFill>
            <a:schemeClr val="bg1"/>
          </a:solidFill>
          <a:ln>
            <a:solidFill>
              <a:schemeClr val="accent3">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000" b="1" i="0" u="none" strike="noStrike" baseline="0" dirty="0">
                <a:solidFill>
                  <a:schemeClr val="tx1">
                    <a:lumMod val="75000"/>
                    <a:lumOff val="25000"/>
                  </a:schemeClr>
                </a:solidFill>
                <a:latin typeface="Meiryo UI" panose="020B0604030504040204" pitchFamily="50" charset="-128"/>
                <a:ea typeface="Meiryo UI" panose="020B0604030504040204" pitchFamily="50" charset="-128"/>
              </a:rPr>
              <a:t>JAPAN RAIL PASS </a:t>
            </a:r>
            <a:r>
              <a:rPr lang="ja-JP" altLang="en-US" sz="2000" b="1" i="0" u="none" strike="noStrike" baseline="0" dirty="0">
                <a:solidFill>
                  <a:schemeClr val="tx1">
                    <a:lumMod val="75000"/>
                    <a:lumOff val="25000"/>
                  </a:schemeClr>
                </a:solidFill>
                <a:latin typeface="Meiryo UI" panose="020B0604030504040204" pitchFamily="50" charset="-128"/>
                <a:ea typeface="Meiryo UI" panose="020B0604030504040204" pitchFamily="50" charset="-128"/>
              </a:rPr>
              <a:t>利用者向け　カーボン・オフセットプラン「</a:t>
            </a:r>
            <a:r>
              <a:rPr lang="en-US" altLang="ja-JP" sz="2000" b="1" i="0" u="none" strike="noStrike" baseline="0" dirty="0">
                <a:solidFill>
                  <a:schemeClr val="tx1">
                    <a:lumMod val="75000"/>
                    <a:lumOff val="25000"/>
                  </a:schemeClr>
                </a:solidFill>
                <a:latin typeface="Meiryo UI" panose="020B0604030504040204" pitchFamily="50" charset="-128"/>
                <a:ea typeface="Meiryo UI" panose="020B0604030504040204" pitchFamily="50" charset="-128"/>
              </a:rPr>
              <a:t>JRP Carbon-free</a:t>
            </a:r>
            <a:r>
              <a:rPr lang="ja-JP" altLang="en-US" sz="2000" b="1" i="0" u="none" strike="noStrike" baseline="0" dirty="0">
                <a:solidFill>
                  <a:schemeClr val="tx1">
                    <a:lumMod val="75000"/>
                    <a:lumOff val="25000"/>
                  </a:schemeClr>
                </a:solidFill>
                <a:latin typeface="Meiryo UI" panose="020B0604030504040204" pitchFamily="50" charset="-128"/>
                <a:ea typeface="Meiryo UI" panose="020B0604030504040204" pitchFamily="50" charset="-128"/>
              </a:rPr>
              <a:t>」</a:t>
            </a:r>
            <a:endParaRPr kumimoji="1" lang="ja-JP" altLang="en-US" sz="2000" b="1" dirty="0">
              <a:solidFill>
                <a:schemeClr val="tx1">
                  <a:lumMod val="75000"/>
                  <a:lumOff val="25000"/>
                </a:schemeClr>
              </a:solidFill>
              <a:latin typeface="Meiryo UI" panose="020B0604030504040204" pitchFamily="50" charset="-128"/>
              <a:ea typeface="Meiryo UI" panose="020B0604030504040204" pitchFamily="50" charset="-128"/>
            </a:endParaRPr>
          </a:p>
        </p:txBody>
      </p:sp>
      <p:pic>
        <p:nvPicPr>
          <p:cNvPr id="11" name="図 10">
            <a:extLst>
              <a:ext uri="{FF2B5EF4-FFF2-40B4-BE49-F238E27FC236}">
                <a16:creationId xmlns:a16="http://schemas.microsoft.com/office/drawing/2014/main" id="{E0243339-2492-2EEA-49C1-1300C009E7EC}"/>
              </a:ext>
            </a:extLst>
          </p:cNvPr>
          <p:cNvPicPr>
            <a:picLocks noChangeAspect="1"/>
          </p:cNvPicPr>
          <p:nvPr/>
        </p:nvPicPr>
        <p:blipFill>
          <a:blip r:embed="rId10"/>
          <a:stretch>
            <a:fillRect/>
          </a:stretch>
        </p:blipFill>
        <p:spPr>
          <a:xfrm>
            <a:off x="7961334" y="3564125"/>
            <a:ext cx="3543394" cy="2357222"/>
          </a:xfrm>
          <a:prstGeom prst="rect">
            <a:avLst/>
          </a:prstGeom>
        </p:spPr>
      </p:pic>
      <p:pic>
        <p:nvPicPr>
          <p:cNvPr id="15" name="図 14">
            <a:extLst>
              <a:ext uri="{FF2B5EF4-FFF2-40B4-BE49-F238E27FC236}">
                <a16:creationId xmlns:a16="http://schemas.microsoft.com/office/drawing/2014/main" id="{E494EE1C-4EC1-9344-D63F-A0AF35936BB9}"/>
              </a:ext>
            </a:extLst>
          </p:cNvPr>
          <p:cNvPicPr>
            <a:picLocks noChangeAspect="1"/>
          </p:cNvPicPr>
          <p:nvPr/>
        </p:nvPicPr>
        <p:blipFill>
          <a:blip r:embed="rId11"/>
          <a:stretch>
            <a:fillRect/>
          </a:stretch>
        </p:blipFill>
        <p:spPr>
          <a:xfrm>
            <a:off x="4274558" y="3564125"/>
            <a:ext cx="3474444" cy="2333469"/>
          </a:xfrm>
          <a:prstGeom prst="rect">
            <a:avLst/>
          </a:prstGeom>
        </p:spPr>
      </p:pic>
      <p:pic>
        <p:nvPicPr>
          <p:cNvPr id="17" name="図 16">
            <a:extLst>
              <a:ext uri="{FF2B5EF4-FFF2-40B4-BE49-F238E27FC236}">
                <a16:creationId xmlns:a16="http://schemas.microsoft.com/office/drawing/2014/main" id="{68B3B7D2-710E-C417-9BC5-6FD18473125C}"/>
              </a:ext>
            </a:extLst>
          </p:cNvPr>
          <p:cNvPicPr>
            <a:picLocks noChangeAspect="1"/>
          </p:cNvPicPr>
          <p:nvPr/>
        </p:nvPicPr>
        <p:blipFill>
          <a:blip r:embed="rId12"/>
          <a:stretch>
            <a:fillRect/>
          </a:stretch>
        </p:blipFill>
        <p:spPr>
          <a:xfrm>
            <a:off x="9986476" y="398919"/>
            <a:ext cx="1809524" cy="571429"/>
          </a:xfrm>
          <a:prstGeom prst="rect">
            <a:avLst/>
          </a:prstGeom>
        </p:spPr>
      </p:pic>
      <p:sp>
        <p:nvSpPr>
          <p:cNvPr id="18" name="テキスト ボックス 17">
            <a:extLst>
              <a:ext uri="{FF2B5EF4-FFF2-40B4-BE49-F238E27FC236}">
                <a16:creationId xmlns:a16="http://schemas.microsoft.com/office/drawing/2014/main" id="{BB6F2FB1-D507-59C4-61E2-2F0C4E5F0291}"/>
              </a:ext>
            </a:extLst>
          </p:cNvPr>
          <p:cNvSpPr txBox="1"/>
          <p:nvPr/>
        </p:nvSpPr>
        <p:spPr>
          <a:xfrm>
            <a:off x="396000" y="473854"/>
            <a:ext cx="11400000" cy="461665"/>
          </a:xfrm>
          <a:prstGeom prst="rect">
            <a:avLst/>
          </a:prstGeom>
          <a:noFill/>
        </p:spPr>
        <p:txBody>
          <a:bodyPr wrap="square" rtlCol="0">
            <a:spAutoFit/>
          </a:bodyPr>
          <a:lstStyle/>
          <a:p>
            <a:pPr>
              <a:spcBef>
                <a:spcPct val="0"/>
              </a:spcBef>
            </a:pP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Ⅱ. </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持続可能な観光に向けての取組み③　～日本旅行の事例～</a:t>
            </a:r>
          </a:p>
        </p:txBody>
      </p:sp>
      <p:sp>
        <p:nvSpPr>
          <p:cNvPr id="19" name="テキスト ボックス 18">
            <a:extLst>
              <a:ext uri="{FF2B5EF4-FFF2-40B4-BE49-F238E27FC236}">
                <a16:creationId xmlns:a16="http://schemas.microsoft.com/office/drawing/2014/main" id="{22AA9B9E-767B-7FCD-A46B-226C4854BDF1}"/>
              </a:ext>
            </a:extLst>
          </p:cNvPr>
          <p:cNvSpPr txBox="1"/>
          <p:nvPr/>
        </p:nvSpPr>
        <p:spPr>
          <a:xfrm>
            <a:off x="396000" y="5937695"/>
            <a:ext cx="3693655" cy="307777"/>
          </a:xfrm>
          <a:prstGeom prst="rect">
            <a:avLst/>
          </a:prstGeom>
          <a:noFill/>
        </p:spPr>
        <p:txBody>
          <a:bodyPr wrap="square" rtlCol="0">
            <a:spAutoFit/>
          </a:bodyPr>
          <a:lstStyle/>
          <a:p>
            <a:pPr algn="ctr"/>
            <a:r>
              <a:rPr kumimoji="1" lang="ja-JP" altLang="en-US" sz="1400" dirty="0">
                <a:latin typeface="Meiryo UI" panose="020B0604030504040204" pitchFamily="50" charset="-128"/>
                <a:ea typeface="Meiryo UI" panose="020B0604030504040204" pitchFamily="50" charset="-128"/>
              </a:rPr>
              <a:t>フランス旅行会社のホームページ</a:t>
            </a:r>
          </a:p>
        </p:txBody>
      </p:sp>
      <p:sp>
        <p:nvSpPr>
          <p:cNvPr id="20" name="テキスト ボックス 19">
            <a:extLst>
              <a:ext uri="{FF2B5EF4-FFF2-40B4-BE49-F238E27FC236}">
                <a16:creationId xmlns:a16="http://schemas.microsoft.com/office/drawing/2014/main" id="{205B8E49-3B99-0495-C328-8BFED33D0039}"/>
              </a:ext>
            </a:extLst>
          </p:cNvPr>
          <p:cNvSpPr txBox="1"/>
          <p:nvPr/>
        </p:nvSpPr>
        <p:spPr>
          <a:xfrm>
            <a:off x="4274558" y="5944917"/>
            <a:ext cx="3474444" cy="307777"/>
          </a:xfrm>
          <a:prstGeom prst="rect">
            <a:avLst/>
          </a:prstGeom>
          <a:noFill/>
        </p:spPr>
        <p:txBody>
          <a:bodyPr wrap="square" rtlCol="0">
            <a:spAutoFit/>
          </a:bodyPr>
          <a:lstStyle/>
          <a:p>
            <a:pPr algn="ctr"/>
            <a:r>
              <a:rPr lang="ja-JP" altLang="en-US" sz="1400" dirty="0">
                <a:latin typeface="Meiryo UI" panose="020B0604030504040204" pitchFamily="50" charset="-128"/>
                <a:ea typeface="Meiryo UI" panose="020B0604030504040204" pitchFamily="50" charset="-128"/>
              </a:rPr>
              <a:t>長野県茅野市の植樹林（アルピコ所有）</a:t>
            </a:r>
            <a:endParaRPr kumimoji="1" lang="ja-JP" altLang="en-US" sz="14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E843D9FB-2876-A188-B19D-77F4B8D1347C}"/>
              </a:ext>
            </a:extLst>
          </p:cNvPr>
          <p:cNvSpPr txBox="1"/>
          <p:nvPr/>
        </p:nvSpPr>
        <p:spPr>
          <a:xfrm>
            <a:off x="7933077" y="5937695"/>
            <a:ext cx="3474444" cy="307777"/>
          </a:xfrm>
          <a:prstGeom prst="rect">
            <a:avLst/>
          </a:prstGeom>
          <a:noFill/>
        </p:spPr>
        <p:txBody>
          <a:bodyPr wrap="square" rtlCol="0">
            <a:spAutoFit/>
          </a:bodyPr>
          <a:lstStyle/>
          <a:p>
            <a:pPr algn="ctr"/>
            <a:r>
              <a:rPr kumimoji="1" lang="ja-JP" altLang="en-US" sz="1400" dirty="0">
                <a:latin typeface="Meiryo UI" panose="020B0604030504040204" pitchFamily="50" charset="-128"/>
                <a:ea typeface="Meiryo UI" panose="020B0604030504040204" pitchFamily="50" charset="-128"/>
              </a:rPr>
              <a:t>フランス旅行会社との記念写真</a:t>
            </a:r>
          </a:p>
        </p:txBody>
      </p:sp>
      <p:sp>
        <p:nvSpPr>
          <p:cNvPr id="4" name="スライド番号プレースホルダー 1">
            <a:extLst>
              <a:ext uri="{FF2B5EF4-FFF2-40B4-BE49-F238E27FC236}">
                <a16:creationId xmlns:a16="http://schemas.microsoft.com/office/drawing/2014/main" id="{7570FD7E-3A3E-608D-C21C-8A1A9FBB9D8C}"/>
              </a:ext>
            </a:extLst>
          </p:cNvPr>
          <p:cNvSpPr>
            <a:spLocks noGrp="1"/>
          </p:cNvSpPr>
          <p:nvPr>
            <p:ph type="sldNum" sz="quarter" idx="12"/>
          </p:nvPr>
        </p:nvSpPr>
        <p:spPr>
          <a:xfrm>
            <a:off x="9254047" y="6330919"/>
            <a:ext cx="2743200" cy="365125"/>
          </a:xfrm>
        </p:spPr>
        <p:txBody>
          <a:bodyPr/>
          <a:lstStyle/>
          <a:p>
            <a:fld id="{777E92DA-E93F-413A-B94B-B30CB0038C2F}" type="slidenum">
              <a:rPr lang="en-US" altLang="ja-JP" sz="1800" b="1" smtClean="0"/>
              <a:pPr/>
              <a:t>11</a:t>
            </a:fld>
            <a:endParaRPr lang="en-US" altLang="ja-JP" sz="1800" b="1" dirty="0"/>
          </a:p>
        </p:txBody>
      </p:sp>
    </p:spTree>
    <p:extLst>
      <p:ext uri="{BB962C8B-B14F-4D97-AF65-F5344CB8AC3E}">
        <p14:creationId xmlns:p14="http://schemas.microsoft.com/office/powerpoint/2010/main" val="1401504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3FF5A346-7B13-406B-9E9E-422F16DAF5AA}" type="slidenum">
              <a:rPr lang="ja-JP" altLang="en-US" smtClean="0"/>
              <a:pPr>
                <a:defRPr/>
              </a:pPr>
              <a:t>12</a:t>
            </a:fld>
            <a:endParaRPr lang="en-US" altLang="ja-JP" dirty="0"/>
          </a:p>
        </p:txBody>
      </p:sp>
      <p:grpSp>
        <p:nvGrpSpPr>
          <p:cNvPr id="33" name="グループ化 32"/>
          <p:cNvGrpSpPr/>
          <p:nvPr/>
        </p:nvGrpSpPr>
        <p:grpSpPr>
          <a:xfrm>
            <a:off x="222851" y="1188248"/>
            <a:ext cx="6323454" cy="2563661"/>
            <a:chOff x="199040" y="1593338"/>
            <a:chExt cx="6323454" cy="2563661"/>
          </a:xfrm>
        </p:grpSpPr>
        <p:sp>
          <p:nvSpPr>
            <p:cNvPr id="21" name="正方形/長方形 20"/>
            <p:cNvSpPr/>
            <p:nvPr/>
          </p:nvSpPr>
          <p:spPr>
            <a:xfrm>
              <a:off x="199040" y="1737338"/>
              <a:ext cx="6173185" cy="24196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角丸四角形 5"/>
            <p:cNvSpPr/>
            <p:nvPr/>
          </p:nvSpPr>
          <p:spPr>
            <a:xfrm>
              <a:off x="287999" y="1593338"/>
              <a:ext cx="3269589" cy="32400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latin typeface="Meiryo UI" panose="020B0604030504040204" pitchFamily="50" charset="-128"/>
                  <a:ea typeface="Meiryo UI" panose="020B0604030504040204" pitchFamily="50" charset="-128"/>
                </a:rPr>
                <a:t>１．農林水産省との協力</a:t>
              </a:r>
            </a:p>
          </p:txBody>
        </p:sp>
        <p:sp>
          <p:nvSpPr>
            <p:cNvPr id="7" name="テキスト ボックス 6"/>
            <p:cNvSpPr txBox="1"/>
            <p:nvPr/>
          </p:nvSpPr>
          <p:spPr>
            <a:xfrm>
              <a:off x="324000" y="1917338"/>
              <a:ext cx="5884648" cy="584775"/>
            </a:xfrm>
            <a:prstGeom prst="rect">
              <a:avLst/>
            </a:prstGeom>
            <a:noFill/>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農林水産省が実施する全国</a:t>
              </a:r>
              <a:r>
                <a:rPr kumimoji="1" lang="en-US" altLang="ja-JP" sz="1600" dirty="0">
                  <a:latin typeface="Meiryo UI" panose="020B0604030504040204" pitchFamily="50" charset="-128"/>
                  <a:ea typeface="Meiryo UI" panose="020B0604030504040204" pitchFamily="50" charset="-128"/>
                </a:rPr>
                <a:t>500</a:t>
              </a:r>
              <a:r>
                <a:rPr kumimoji="1" lang="ja-JP" altLang="en-US" sz="1600" dirty="0">
                  <a:latin typeface="Meiryo UI" panose="020B0604030504040204" pitchFamily="50" charset="-128"/>
                  <a:ea typeface="Meiryo UI" panose="020B0604030504040204" pitchFamily="50" charset="-128"/>
                </a:rPr>
                <a:t>を超える</a:t>
              </a:r>
              <a:r>
                <a:rPr kumimoji="1" lang="ja-JP" altLang="en-US" sz="1600" b="1" u="sng" dirty="0">
                  <a:latin typeface="Meiryo UI" panose="020B0604030504040204" pitchFamily="50" charset="-128"/>
                  <a:ea typeface="Meiryo UI" panose="020B0604030504040204" pitchFamily="50" charset="-128"/>
                </a:rPr>
                <a:t>農泊事業者と日本のランドオペレーターのマッチング事業</a:t>
              </a:r>
              <a:r>
                <a:rPr kumimoji="1" lang="ja-JP" altLang="en-US" sz="1600" dirty="0">
                  <a:latin typeface="Meiryo UI" panose="020B0604030504040204" pitchFamily="50" charset="-128"/>
                  <a:ea typeface="Meiryo UI" panose="020B0604030504040204" pitchFamily="50" charset="-128"/>
                </a:rPr>
                <a:t>に</a:t>
              </a:r>
              <a:r>
                <a:rPr kumimoji="1" lang="en-US" altLang="ja-JP" sz="1600" dirty="0">
                  <a:latin typeface="Meiryo UI" panose="020B0604030504040204" pitchFamily="50" charset="-128"/>
                  <a:ea typeface="Meiryo UI" panose="020B0604030504040204" pitchFamily="50" charset="-128"/>
                </a:rPr>
                <a:t>JATA</a:t>
              </a:r>
              <a:r>
                <a:rPr kumimoji="1" lang="ja-JP" altLang="en-US" sz="1600" dirty="0">
                  <a:latin typeface="Meiryo UI" panose="020B0604030504040204" pitchFamily="50" charset="-128"/>
                  <a:ea typeface="Meiryo UI" panose="020B0604030504040204" pitchFamily="50" charset="-128"/>
                </a:rPr>
                <a:t>が協力している。</a:t>
              </a:r>
              <a:endParaRPr kumimoji="1" lang="en-US" altLang="ja-JP" sz="1600" dirty="0">
                <a:latin typeface="Meiryo UI" panose="020B0604030504040204" pitchFamily="50" charset="-128"/>
                <a:ea typeface="Meiryo UI" panose="020B0604030504040204" pitchFamily="50" charset="-128"/>
              </a:endParaRPr>
            </a:p>
          </p:txBody>
        </p:sp>
        <p:sp>
          <p:nvSpPr>
            <p:cNvPr id="17" name="テキスト ボックス 16"/>
            <p:cNvSpPr txBox="1"/>
            <p:nvPr/>
          </p:nvSpPr>
          <p:spPr>
            <a:xfrm>
              <a:off x="325289" y="3707469"/>
              <a:ext cx="1911906" cy="430887"/>
            </a:xfrm>
            <a:prstGeom prst="rect">
              <a:avLst/>
            </a:prstGeom>
            <a:noFill/>
          </p:spPr>
          <p:txBody>
            <a:bodyPr wrap="square" rtlCol="0">
              <a:spAutoFit/>
            </a:bodyPr>
            <a:lstStyle/>
            <a:p>
              <a:pPr algn="ctr"/>
              <a:r>
                <a:rPr lang="ja-JP" altLang="en-US" sz="1100" b="1" dirty="0">
                  <a:latin typeface="Meiryo UI" panose="020B0604030504040204" pitchFamily="50" charset="-128"/>
                  <a:ea typeface="Meiryo UI" panose="020B0604030504040204" pitchFamily="50" charset="-128"/>
                </a:rPr>
                <a:t>ハイブリッド形式・農泊商談会</a:t>
              </a:r>
              <a:r>
                <a:rPr kumimoji="1" lang="ja-JP" altLang="en-US" sz="1100" dirty="0">
                  <a:latin typeface="Meiryo UI" panose="020B0604030504040204" pitchFamily="50" charset="-128"/>
                  <a:ea typeface="Meiryo UI" panose="020B0604030504040204" pitchFamily="50" charset="-128"/>
                </a:rPr>
                <a:t>（</a:t>
              </a:r>
              <a:r>
                <a:rPr kumimoji="1" lang="en-US" altLang="ja-JP" sz="1100" dirty="0">
                  <a:latin typeface="Meiryo UI" panose="020B0604030504040204" pitchFamily="50" charset="-128"/>
                  <a:ea typeface="Meiryo UI" panose="020B0604030504040204" pitchFamily="50" charset="-128"/>
                </a:rPr>
                <a:t>2021</a:t>
              </a:r>
              <a:r>
                <a:rPr kumimoji="1" lang="ja-JP" altLang="en-US" sz="1100" dirty="0">
                  <a:latin typeface="Meiryo UI" panose="020B0604030504040204" pitchFamily="50" charset="-128"/>
                  <a:ea typeface="Meiryo UI" panose="020B0604030504040204" pitchFamily="50" charset="-128"/>
                </a:rPr>
                <a:t>年）</a:t>
              </a:r>
            </a:p>
          </p:txBody>
        </p:sp>
        <p:sp>
          <p:nvSpPr>
            <p:cNvPr id="18" name="テキスト ボックス 17"/>
            <p:cNvSpPr txBox="1"/>
            <p:nvPr/>
          </p:nvSpPr>
          <p:spPr>
            <a:xfrm>
              <a:off x="2301412" y="3708000"/>
              <a:ext cx="2109631" cy="430887"/>
            </a:xfrm>
            <a:prstGeom prst="rect">
              <a:avLst/>
            </a:prstGeom>
            <a:noFill/>
          </p:spPr>
          <p:txBody>
            <a:bodyPr wrap="square" rtlCol="0">
              <a:spAutoFit/>
            </a:bodyPr>
            <a:lstStyle/>
            <a:p>
              <a:r>
                <a:rPr kumimoji="1" lang="ja-JP" altLang="en-US" sz="1100" b="1" dirty="0">
                  <a:latin typeface="Meiryo UI" panose="020B0604030504040204" pitchFamily="50" charset="-128"/>
                  <a:ea typeface="Meiryo UI" panose="020B0604030504040204" pitchFamily="50" charset="-128"/>
                </a:rPr>
                <a:t>完全オンライン形式農泊商談会</a:t>
              </a:r>
              <a:endParaRPr kumimoji="1" lang="en-US" altLang="ja-JP" sz="1100" b="1" dirty="0">
                <a:latin typeface="Meiryo UI" panose="020B0604030504040204" pitchFamily="50" charset="-128"/>
                <a:ea typeface="Meiryo UI" panose="020B0604030504040204" pitchFamily="50" charset="-128"/>
              </a:endParaRPr>
            </a:p>
            <a:p>
              <a:pPr algn="ctr"/>
              <a:r>
                <a:rPr kumimoji="1" lang="ja-JP" altLang="en-US" sz="1100" dirty="0">
                  <a:latin typeface="Meiryo UI" panose="020B0604030504040204" pitchFamily="50" charset="-128"/>
                  <a:ea typeface="Meiryo UI" panose="020B0604030504040204" pitchFamily="50" charset="-128"/>
                </a:rPr>
                <a:t>（</a:t>
              </a:r>
              <a:r>
                <a:rPr kumimoji="1" lang="en-US" altLang="ja-JP" sz="1100" dirty="0">
                  <a:latin typeface="Meiryo UI" panose="020B0604030504040204" pitchFamily="50" charset="-128"/>
                  <a:ea typeface="Meiryo UI" panose="020B0604030504040204" pitchFamily="50" charset="-128"/>
                </a:rPr>
                <a:t>2023</a:t>
              </a:r>
              <a:r>
                <a:rPr kumimoji="1" lang="ja-JP" altLang="en-US" sz="1100" dirty="0">
                  <a:latin typeface="Meiryo UI" panose="020B0604030504040204" pitchFamily="50" charset="-128"/>
                  <a:ea typeface="Meiryo UI" panose="020B0604030504040204" pitchFamily="50" charset="-128"/>
                </a:rPr>
                <a:t>年）</a:t>
              </a:r>
            </a:p>
          </p:txBody>
        </p:sp>
        <p:sp>
          <p:nvSpPr>
            <p:cNvPr id="19" name="テキスト ボックス 18"/>
            <p:cNvSpPr txBox="1"/>
            <p:nvPr/>
          </p:nvSpPr>
          <p:spPr>
            <a:xfrm>
              <a:off x="4412863" y="3725181"/>
              <a:ext cx="2109631" cy="261610"/>
            </a:xfrm>
            <a:prstGeom prst="rect">
              <a:avLst/>
            </a:prstGeom>
            <a:noFill/>
          </p:spPr>
          <p:txBody>
            <a:bodyPr wrap="square" rtlCol="0">
              <a:spAutoFit/>
            </a:bodyPr>
            <a:lstStyle/>
            <a:p>
              <a:r>
                <a:rPr lang="ja-JP" altLang="en-US" sz="1100" b="1" dirty="0">
                  <a:latin typeface="Meiryo UI" panose="020B0604030504040204" pitchFamily="50" charset="-128"/>
                  <a:ea typeface="Meiryo UI" panose="020B0604030504040204" pitchFamily="50" charset="-128"/>
                </a:rPr>
                <a:t>農泊モニターツアー</a:t>
              </a:r>
              <a:r>
                <a:rPr kumimoji="1" lang="ja-JP" altLang="en-US" sz="1100" dirty="0">
                  <a:latin typeface="Meiryo UI" panose="020B0604030504040204" pitchFamily="50" charset="-128"/>
                  <a:ea typeface="Meiryo UI" panose="020B0604030504040204" pitchFamily="50" charset="-128"/>
                </a:rPr>
                <a:t>（</a:t>
              </a:r>
              <a:r>
                <a:rPr kumimoji="1" lang="en-US" altLang="ja-JP" sz="1100" dirty="0">
                  <a:latin typeface="Meiryo UI" panose="020B0604030504040204" pitchFamily="50" charset="-128"/>
                  <a:ea typeface="Meiryo UI" panose="020B0604030504040204" pitchFamily="50" charset="-128"/>
                </a:rPr>
                <a:t>2022</a:t>
              </a:r>
              <a:r>
                <a:rPr kumimoji="1" lang="ja-JP" altLang="en-US" sz="1100" dirty="0">
                  <a:latin typeface="Meiryo UI" panose="020B0604030504040204" pitchFamily="50" charset="-128"/>
                  <a:ea typeface="Meiryo UI" panose="020B0604030504040204" pitchFamily="50" charset="-128"/>
                </a:rPr>
                <a:t>年）</a:t>
              </a:r>
            </a:p>
          </p:txBody>
        </p:sp>
      </p:grpSp>
      <p:grpSp>
        <p:nvGrpSpPr>
          <p:cNvPr id="34" name="グループ化 33"/>
          <p:cNvGrpSpPr/>
          <p:nvPr/>
        </p:nvGrpSpPr>
        <p:grpSpPr>
          <a:xfrm>
            <a:off x="6544815" y="1188248"/>
            <a:ext cx="5416300" cy="2563660"/>
            <a:chOff x="6521004" y="1593338"/>
            <a:chExt cx="5416300" cy="2563660"/>
          </a:xfrm>
        </p:grpSpPr>
        <p:sp>
          <p:nvSpPr>
            <p:cNvPr id="22" name="正方形/長方形 21"/>
            <p:cNvSpPr/>
            <p:nvPr/>
          </p:nvSpPr>
          <p:spPr>
            <a:xfrm>
              <a:off x="6521004" y="1737337"/>
              <a:ext cx="5416300" cy="2419661"/>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p:cNvSpPr/>
            <p:nvPr/>
          </p:nvSpPr>
          <p:spPr>
            <a:xfrm>
              <a:off x="6601652" y="1593338"/>
              <a:ext cx="4942648" cy="32400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latin typeface="Meiryo UI" panose="020B0604030504040204" pitchFamily="50" charset="-128"/>
                  <a:ea typeface="Meiryo UI" panose="020B0604030504040204" pitchFamily="50" charset="-128"/>
                </a:rPr>
                <a:t>２．環境省との協力</a:t>
              </a:r>
            </a:p>
          </p:txBody>
        </p:sp>
        <p:sp>
          <p:nvSpPr>
            <p:cNvPr id="13" name="テキスト ボックス 12"/>
            <p:cNvSpPr txBox="1"/>
            <p:nvPr/>
          </p:nvSpPr>
          <p:spPr>
            <a:xfrm>
              <a:off x="6700838" y="1909230"/>
              <a:ext cx="5071392" cy="584775"/>
            </a:xfrm>
            <a:prstGeom prst="rect">
              <a:avLst/>
            </a:prstGeom>
            <a:noFill/>
          </p:spPr>
          <p:txBody>
            <a:bodyPr wrap="square" rtlCol="0">
              <a:spAutoFit/>
            </a:bodyPr>
            <a:lstStyle/>
            <a:p>
              <a:r>
                <a:rPr kumimoji="1" lang="ja-JP" altLang="en-US" sz="1600" b="1" u="sng" dirty="0">
                  <a:latin typeface="Meiryo UI" panose="020B0604030504040204" pitchFamily="50" charset="-128"/>
                  <a:ea typeface="Meiryo UI" panose="020B0604030504040204" pitchFamily="50" charset="-128"/>
                </a:rPr>
                <a:t>アドベンチャーツーリズム</a:t>
              </a:r>
              <a:r>
                <a:rPr kumimoji="1" lang="ja-JP" altLang="en-US" sz="1600" dirty="0">
                  <a:latin typeface="Meiryo UI" panose="020B0604030504040204" pitchFamily="50" charset="-128"/>
                  <a:ea typeface="Meiryo UI" panose="020B0604030504040204" pitchFamily="50" charset="-128"/>
                </a:rPr>
                <a:t>等の新コンテンツの紹介。</a:t>
              </a:r>
              <a:r>
                <a:rPr kumimoji="1" lang="ja-JP" altLang="en-US" sz="1600" b="1" u="sng" dirty="0">
                  <a:latin typeface="Meiryo UI" panose="020B0604030504040204" pitchFamily="50" charset="-128"/>
                  <a:ea typeface="Meiryo UI" panose="020B0604030504040204" pitchFamily="50" charset="-128"/>
                </a:rPr>
                <a:t>国立公園等、夜間活用の促進</a:t>
              </a:r>
              <a:r>
                <a:rPr kumimoji="1" lang="ja-JP" altLang="en-US" sz="1600" dirty="0">
                  <a:latin typeface="Meiryo UI" panose="020B0604030504040204" pitchFamily="50" charset="-128"/>
                  <a:ea typeface="Meiryo UI" panose="020B0604030504040204" pitchFamily="50" charset="-128"/>
                </a:rPr>
                <a:t>など</a:t>
              </a:r>
              <a:r>
                <a:rPr lang="ja-JP" altLang="en-US" sz="1600" dirty="0">
                  <a:latin typeface="Meiryo UI" panose="020B0604030504040204" pitchFamily="50" charset="-128"/>
                  <a:ea typeface="Meiryo UI" panose="020B0604030504040204" pitchFamily="50" charset="-128"/>
                </a:rPr>
                <a:t>を自治体・</a:t>
              </a:r>
              <a:r>
                <a:rPr lang="en-US" altLang="ja-JP" sz="1600" dirty="0">
                  <a:latin typeface="Meiryo UI" panose="020B0604030504040204" pitchFamily="50" charset="-128"/>
                  <a:ea typeface="Meiryo UI" panose="020B0604030504040204" pitchFamily="50" charset="-128"/>
                </a:rPr>
                <a:t>DMO</a:t>
              </a:r>
              <a:r>
                <a:rPr lang="ja-JP" altLang="en-US" sz="1600" dirty="0">
                  <a:latin typeface="Meiryo UI" panose="020B0604030504040204" pitchFamily="50" charset="-128"/>
                  <a:ea typeface="Meiryo UI" panose="020B0604030504040204" pitchFamily="50" charset="-128"/>
                </a:rPr>
                <a:t>と意見交換</a:t>
              </a:r>
              <a:endParaRPr kumimoji="1" lang="ja-JP" altLang="en-US" sz="1600" b="1" dirty="0">
                <a:latin typeface="Meiryo UI" panose="020B0604030504040204" pitchFamily="50" charset="-128"/>
                <a:ea typeface="Meiryo UI" panose="020B0604030504040204" pitchFamily="50" charset="-128"/>
              </a:endParaRPr>
            </a:p>
          </p:txBody>
        </p:sp>
        <p:sp>
          <p:nvSpPr>
            <p:cNvPr id="28" name="テキスト ボックス 27"/>
            <p:cNvSpPr txBox="1"/>
            <p:nvPr/>
          </p:nvSpPr>
          <p:spPr>
            <a:xfrm>
              <a:off x="6624001" y="3708000"/>
              <a:ext cx="1741598" cy="430887"/>
            </a:xfrm>
            <a:prstGeom prst="rect">
              <a:avLst/>
            </a:prstGeom>
            <a:noFill/>
          </p:spPr>
          <p:txBody>
            <a:bodyPr wrap="square" rtlCol="0">
              <a:spAutoFit/>
            </a:bodyPr>
            <a:lstStyle/>
            <a:p>
              <a:r>
                <a:rPr kumimoji="1" lang="ja-JP" altLang="en-US" sz="1100" b="1" dirty="0">
                  <a:latin typeface="Meiryo UI" panose="020B0604030504040204" pitchFamily="50" charset="-128"/>
                  <a:ea typeface="Meiryo UI" panose="020B0604030504040204" pitchFamily="50" charset="-128"/>
                </a:rPr>
                <a:t>　阿蘇・くじゅう国立公園   意見交換会</a:t>
              </a:r>
              <a:r>
                <a:rPr kumimoji="1" lang="ja-JP" altLang="en-US" sz="1100" dirty="0">
                  <a:latin typeface="Meiryo UI" panose="020B0604030504040204" pitchFamily="50" charset="-128"/>
                  <a:ea typeface="Meiryo UI" panose="020B0604030504040204" pitchFamily="50" charset="-128"/>
                </a:rPr>
                <a:t>（</a:t>
              </a:r>
              <a:r>
                <a:rPr kumimoji="1" lang="en-US" altLang="ja-JP" sz="1100" dirty="0">
                  <a:latin typeface="Meiryo UI" panose="020B0604030504040204" pitchFamily="50" charset="-128"/>
                  <a:ea typeface="Meiryo UI" panose="020B0604030504040204" pitchFamily="50" charset="-128"/>
                </a:rPr>
                <a:t>2021</a:t>
              </a:r>
              <a:r>
                <a:rPr kumimoji="1" lang="ja-JP" altLang="en-US" sz="1100" dirty="0">
                  <a:latin typeface="Meiryo UI" panose="020B0604030504040204" pitchFamily="50" charset="-128"/>
                  <a:ea typeface="Meiryo UI" panose="020B0604030504040204" pitchFamily="50" charset="-128"/>
                </a:rPr>
                <a:t>年）</a:t>
              </a:r>
            </a:p>
          </p:txBody>
        </p:sp>
        <p:sp>
          <p:nvSpPr>
            <p:cNvPr id="29" name="テキスト ボックス 28"/>
            <p:cNvSpPr txBox="1"/>
            <p:nvPr/>
          </p:nvSpPr>
          <p:spPr>
            <a:xfrm>
              <a:off x="8385638" y="3708000"/>
              <a:ext cx="1678005" cy="430887"/>
            </a:xfrm>
            <a:prstGeom prst="rect">
              <a:avLst/>
            </a:prstGeom>
            <a:noFill/>
          </p:spPr>
          <p:txBody>
            <a:bodyPr wrap="square" rtlCol="0">
              <a:spAutoFit/>
            </a:bodyPr>
            <a:lstStyle/>
            <a:p>
              <a:pPr algn="ctr"/>
              <a:r>
                <a:rPr kumimoji="1" lang="ja-JP" altLang="en-US" sz="1100" b="1" dirty="0">
                  <a:latin typeface="Meiryo UI" panose="020B0604030504040204" pitchFamily="50" charset="-128"/>
                  <a:ea typeface="Meiryo UI" panose="020B0604030504040204" pitchFamily="50" charset="-128"/>
                </a:rPr>
                <a:t>十和田・八幡平国立公園意見交換会</a:t>
              </a:r>
              <a:r>
                <a:rPr kumimoji="1" lang="ja-JP" altLang="en-US" sz="1100" dirty="0">
                  <a:latin typeface="Meiryo UI" panose="020B0604030504040204" pitchFamily="50" charset="-128"/>
                  <a:ea typeface="Meiryo UI" panose="020B0604030504040204" pitchFamily="50" charset="-128"/>
                </a:rPr>
                <a:t>（</a:t>
              </a:r>
              <a:r>
                <a:rPr kumimoji="1" lang="en-US" altLang="ja-JP" sz="1100" dirty="0">
                  <a:latin typeface="Meiryo UI" panose="020B0604030504040204" pitchFamily="50" charset="-128"/>
                  <a:ea typeface="Meiryo UI" panose="020B0604030504040204" pitchFamily="50" charset="-128"/>
                </a:rPr>
                <a:t>2022</a:t>
              </a:r>
              <a:r>
                <a:rPr kumimoji="1" lang="ja-JP" altLang="en-US" sz="1100" dirty="0">
                  <a:latin typeface="Meiryo UI" panose="020B0604030504040204" pitchFamily="50" charset="-128"/>
                  <a:ea typeface="Meiryo UI" panose="020B0604030504040204" pitchFamily="50" charset="-128"/>
                </a:rPr>
                <a:t>年）</a:t>
              </a:r>
            </a:p>
          </p:txBody>
        </p:sp>
        <p:sp>
          <p:nvSpPr>
            <p:cNvPr id="30" name="テキスト ボックス 29"/>
            <p:cNvSpPr txBox="1"/>
            <p:nvPr/>
          </p:nvSpPr>
          <p:spPr>
            <a:xfrm>
              <a:off x="10039359" y="3699205"/>
              <a:ext cx="1873662" cy="430887"/>
            </a:xfrm>
            <a:prstGeom prst="rect">
              <a:avLst/>
            </a:prstGeom>
            <a:noFill/>
          </p:spPr>
          <p:txBody>
            <a:bodyPr wrap="square" rtlCol="0">
              <a:spAutoFit/>
            </a:bodyPr>
            <a:lstStyle/>
            <a:p>
              <a:r>
                <a:rPr lang="ja-JP" altLang="en-US" sz="1100" b="1" dirty="0">
                  <a:latin typeface="Meiryo UI" panose="020B0604030504040204" pitchFamily="50" charset="-128"/>
                  <a:ea typeface="Meiryo UI" panose="020B0604030504040204" pitchFamily="50" charset="-128"/>
                </a:rPr>
                <a:t>　　阿寒・摩周国立公園        　</a:t>
              </a:r>
              <a:endParaRPr lang="en-US" altLang="ja-JP" sz="1100" b="1" dirty="0">
                <a:latin typeface="Meiryo UI" panose="020B0604030504040204" pitchFamily="50" charset="-128"/>
                <a:ea typeface="Meiryo UI" panose="020B0604030504040204" pitchFamily="50" charset="-128"/>
              </a:endParaRPr>
            </a:p>
            <a:p>
              <a:r>
                <a:rPr lang="ja-JP" altLang="en-US" sz="1100" b="1" dirty="0">
                  <a:latin typeface="Meiryo UI" panose="020B0604030504040204" pitchFamily="50" charset="-128"/>
                  <a:ea typeface="Meiryo UI" panose="020B0604030504040204" pitchFamily="50" charset="-128"/>
                </a:rPr>
                <a:t>　意見交換会</a:t>
              </a:r>
              <a:r>
                <a:rPr kumimoji="1" lang="ja-JP" altLang="en-US" sz="1100" dirty="0">
                  <a:latin typeface="Meiryo UI" panose="020B0604030504040204" pitchFamily="50" charset="-128"/>
                  <a:ea typeface="Meiryo UI" panose="020B0604030504040204" pitchFamily="50" charset="-128"/>
                </a:rPr>
                <a:t>（</a:t>
              </a:r>
              <a:r>
                <a:rPr kumimoji="1" lang="en-US" altLang="ja-JP" sz="1100" dirty="0">
                  <a:latin typeface="Meiryo UI" panose="020B0604030504040204" pitchFamily="50" charset="-128"/>
                  <a:ea typeface="Meiryo UI" panose="020B0604030504040204" pitchFamily="50" charset="-128"/>
                </a:rPr>
                <a:t>2023</a:t>
              </a:r>
              <a:r>
                <a:rPr kumimoji="1" lang="ja-JP" altLang="en-US" sz="1100" dirty="0">
                  <a:latin typeface="Meiryo UI" panose="020B0604030504040204" pitchFamily="50" charset="-128"/>
                  <a:ea typeface="Meiryo UI" panose="020B0604030504040204" pitchFamily="50" charset="-128"/>
                </a:rPr>
                <a:t>年）</a:t>
              </a:r>
            </a:p>
          </p:txBody>
        </p:sp>
      </p:grpSp>
      <p:grpSp>
        <p:nvGrpSpPr>
          <p:cNvPr id="44" name="グループ化 43"/>
          <p:cNvGrpSpPr/>
          <p:nvPr/>
        </p:nvGrpSpPr>
        <p:grpSpPr>
          <a:xfrm>
            <a:off x="222850" y="3852248"/>
            <a:ext cx="6173185" cy="2568609"/>
            <a:chOff x="199039" y="4310662"/>
            <a:chExt cx="6173185" cy="2568609"/>
          </a:xfrm>
        </p:grpSpPr>
        <p:sp>
          <p:nvSpPr>
            <p:cNvPr id="40" name="正方形/長方形 39"/>
            <p:cNvSpPr/>
            <p:nvPr/>
          </p:nvSpPr>
          <p:spPr>
            <a:xfrm>
              <a:off x="199039" y="4459610"/>
              <a:ext cx="6173185" cy="2419661"/>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角丸四角形 15"/>
            <p:cNvSpPr/>
            <p:nvPr/>
          </p:nvSpPr>
          <p:spPr>
            <a:xfrm>
              <a:off x="287999" y="4310662"/>
              <a:ext cx="3783939" cy="32400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latin typeface="Meiryo UI" panose="020B0604030504040204" pitchFamily="50" charset="-128"/>
                  <a:ea typeface="Meiryo UI" panose="020B0604030504040204" pitchFamily="50" charset="-128"/>
                </a:rPr>
                <a:t>３．テーマ別セミナーの主催</a:t>
              </a:r>
            </a:p>
          </p:txBody>
        </p:sp>
        <p:sp>
          <p:nvSpPr>
            <p:cNvPr id="31" name="テキスト ボックス 30"/>
            <p:cNvSpPr txBox="1"/>
            <p:nvPr/>
          </p:nvSpPr>
          <p:spPr>
            <a:xfrm>
              <a:off x="324000" y="4621499"/>
              <a:ext cx="5884648" cy="584775"/>
            </a:xfrm>
            <a:prstGeom prst="rect">
              <a:avLst/>
            </a:prstGeom>
            <a:noFill/>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年度に</a:t>
              </a:r>
              <a:r>
                <a:rPr kumimoji="1" lang="en-US" altLang="ja-JP" sz="1600" dirty="0">
                  <a:latin typeface="Meiryo UI" panose="020B0604030504040204" pitchFamily="50" charset="-128"/>
                  <a:ea typeface="Meiryo UI" panose="020B0604030504040204" pitchFamily="50" charset="-128"/>
                </a:rPr>
                <a:t>1</a:t>
              </a:r>
              <a:r>
                <a:rPr kumimoji="1" lang="ja-JP" altLang="en-US" sz="1600" dirty="0">
                  <a:latin typeface="Meiryo UI" panose="020B0604030504040204" pitchFamily="50" charset="-128"/>
                  <a:ea typeface="Meiryo UI" panose="020B0604030504040204" pitchFamily="50" charset="-128"/>
                </a:rPr>
                <a:t>～</a:t>
              </a:r>
              <a:r>
                <a:rPr kumimoji="1" lang="en-US" altLang="ja-JP" sz="1600" dirty="0">
                  <a:latin typeface="Meiryo UI" panose="020B0604030504040204" pitchFamily="50" charset="-128"/>
                  <a:ea typeface="Meiryo UI" panose="020B0604030504040204" pitchFamily="50" charset="-128"/>
                </a:rPr>
                <a:t>2</a:t>
              </a:r>
              <a:r>
                <a:rPr kumimoji="1" lang="ja-JP" altLang="en-US" sz="1600" dirty="0">
                  <a:latin typeface="Meiryo UI" panose="020B0604030504040204" pitchFamily="50" charset="-128"/>
                  <a:ea typeface="Meiryo UI" panose="020B0604030504040204" pitchFamily="50" charset="-128"/>
                </a:rPr>
                <a:t>回</a:t>
              </a:r>
              <a:r>
                <a:rPr kumimoji="1" lang="en-US" altLang="ja-JP" sz="1600" dirty="0">
                  <a:latin typeface="Meiryo UI" panose="020B0604030504040204" pitchFamily="50" charset="-128"/>
                  <a:ea typeface="Meiryo UI" panose="020B0604030504040204" pitchFamily="50" charset="-128"/>
                </a:rPr>
                <a:t>JATA</a:t>
              </a:r>
              <a:r>
                <a:rPr kumimoji="1" lang="ja-JP" altLang="en-US" sz="1600" dirty="0">
                  <a:latin typeface="Meiryo UI" panose="020B0604030504040204" pitchFamily="50" charset="-128"/>
                  <a:ea typeface="Meiryo UI" panose="020B0604030504040204" pitchFamily="50" charset="-128"/>
                </a:rPr>
                <a:t>の主催で訪日インバウンド事業者向けの</a:t>
              </a:r>
              <a:r>
                <a:rPr kumimoji="1" lang="ja-JP" altLang="en-US" sz="1600" b="1" u="sng" dirty="0">
                  <a:latin typeface="Meiryo UI" panose="020B0604030504040204" pitchFamily="50" charset="-128"/>
                  <a:ea typeface="Meiryo UI" panose="020B0604030504040204" pitchFamily="50" charset="-128"/>
                </a:rPr>
                <a:t>地方誘客をテーマとしたセミナー</a:t>
              </a:r>
              <a:r>
                <a:rPr kumimoji="1" lang="ja-JP" altLang="en-US" sz="1600" dirty="0">
                  <a:latin typeface="Meiryo UI" panose="020B0604030504040204" pitchFamily="50" charset="-128"/>
                  <a:ea typeface="Meiryo UI" panose="020B0604030504040204" pitchFamily="50" charset="-128"/>
                </a:rPr>
                <a:t>を実施している。</a:t>
              </a:r>
              <a:endParaRPr kumimoji="1" lang="en-US" altLang="ja-JP" sz="1600" dirty="0">
                <a:latin typeface="Meiryo UI" panose="020B0604030504040204" pitchFamily="50" charset="-128"/>
                <a:ea typeface="Meiryo UI" panose="020B0604030504040204" pitchFamily="50" charset="-128"/>
              </a:endParaRPr>
            </a:p>
          </p:txBody>
        </p:sp>
        <p:sp>
          <p:nvSpPr>
            <p:cNvPr id="39" name="テキスト ボックス 38"/>
            <p:cNvSpPr txBox="1"/>
            <p:nvPr/>
          </p:nvSpPr>
          <p:spPr>
            <a:xfrm>
              <a:off x="372189" y="6408000"/>
              <a:ext cx="1580196" cy="430887"/>
            </a:xfrm>
            <a:prstGeom prst="rect">
              <a:avLst/>
            </a:prstGeom>
            <a:noFill/>
          </p:spPr>
          <p:txBody>
            <a:bodyPr wrap="square" rtlCol="0">
              <a:spAutoFit/>
            </a:bodyPr>
            <a:lstStyle/>
            <a:p>
              <a:pPr algn="ctr"/>
              <a:r>
                <a:rPr lang="ja-JP" altLang="en-US" sz="1100" b="1" dirty="0">
                  <a:latin typeface="Meiryo UI" panose="020B0604030504040204" pitchFamily="50" charset="-128"/>
                  <a:ea typeface="Meiryo UI" panose="020B0604030504040204" pitchFamily="50" charset="-128"/>
                </a:rPr>
                <a:t>農泊オンラインセミナー</a:t>
              </a:r>
              <a:r>
                <a:rPr kumimoji="1" lang="ja-JP" altLang="en-US" sz="1100" dirty="0">
                  <a:latin typeface="Meiryo UI" panose="020B0604030504040204" pitchFamily="50" charset="-128"/>
                  <a:ea typeface="Meiryo UI" panose="020B0604030504040204" pitchFamily="50" charset="-128"/>
                </a:rPr>
                <a:t>（</a:t>
              </a:r>
              <a:r>
                <a:rPr kumimoji="1" lang="en-US" altLang="ja-JP" sz="1100" dirty="0">
                  <a:latin typeface="Meiryo UI" panose="020B0604030504040204" pitchFamily="50" charset="-128"/>
                  <a:ea typeface="Meiryo UI" panose="020B0604030504040204" pitchFamily="50" charset="-128"/>
                </a:rPr>
                <a:t>2021</a:t>
              </a:r>
              <a:r>
                <a:rPr kumimoji="1" lang="ja-JP" altLang="en-US" sz="1100" dirty="0">
                  <a:latin typeface="Meiryo UI" panose="020B0604030504040204" pitchFamily="50" charset="-128"/>
                  <a:ea typeface="Meiryo UI" panose="020B0604030504040204" pitchFamily="50" charset="-128"/>
                </a:rPr>
                <a:t>年</a:t>
              </a:r>
              <a:r>
                <a:rPr lang="en-US" altLang="ja-JP" sz="1100" dirty="0">
                  <a:latin typeface="Meiryo UI" panose="020B0604030504040204" pitchFamily="50" charset="-128"/>
                  <a:ea typeface="Meiryo UI" panose="020B0604030504040204" pitchFamily="50" charset="-128"/>
                </a:rPr>
                <a:t>9</a:t>
              </a:r>
              <a:r>
                <a:rPr kumimoji="1" lang="ja-JP" altLang="en-US" sz="1100" dirty="0">
                  <a:latin typeface="Meiryo UI" panose="020B0604030504040204" pitchFamily="50" charset="-128"/>
                  <a:ea typeface="Meiryo UI" panose="020B0604030504040204" pitchFamily="50" charset="-128"/>
                </a:rPr>
                <a:t>月）</a:t>
              </a:r>
            </a:p>
          </p:txBody>
        </p:sp>
      </p:grpSp>
      <p:grpSp>
        <p:nvGrpSpPr>
          <p:cNvPr id="54" name="グループ化 53"/>
          <p:cNvGrpSpPr/>
          <p:nvPr/>
        </p:nvGrpSpPr>
        <p:grpSpPr>
          <a:xfrm>
            <a:off x="6544815" y="3852248"/>
            <a:ext cx="5464913" cy="2561747"/>
            <a:chOff x="6521004" y="4261499"/>
            <a:chExt cx="5464913" cy="2561747"/>
          </a:xfrm>
        </p:grpSpPr>
        <p:sp>
          <p:nvSpPr>
            <p:cNvPr id="53" name="正方形/長方形 52"/>
            <p:cNvSpPr/>
            <p:nvPr/>
          </p:nvSpPr>
          <p:spPr>
            <a:xfrm>
              <a:off x="6521004" y="4403585"/>
              <a:ext cx="5464913" cy="2419661"/>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角丸四角形 34"/>
            <p:cNvSpPr/>
            <p:nvPr/>
          </p:nvSpPr>
          <p:spPr>
            <a:xfrm>
              <a:off x="6601651" y="4261499"/>
              <a:ext cx="5256000" cy="32400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latin typeface="Meiryo UI" panose="020B0604030504040204" pitchFamily="50" charset="-128"/>
                  <a:ea typeface="Meiryo UI" panose="020B0604030504040204" pitchFamily="50" charset="-128"/>
                </a:rPr>
                <a:t>４．地方自治体との協力</a:t>
              </a:r>
            </a:p>
          </p:txBody>
        </p:sp>
        <p:sp>
          <p:nvSpPr>
            <p:cNvPr id="45" name="テキスト ボックス 44"/>
            <p:cNvSpPr txBox="1"/>
            <p:nvPr/>
          </p:nvSpPr>
          <p:spPr>
            <a:xfrm>
              <a:off x="6654492" y="4585499"/>
              <a:ext cx="5137374" cy="584775"/>
            </a:xfrm>
            <a:prstGeom prst="rect">
              <a:avLst/>
            </a:prstGeom>
            <a:noFill/>
          </p:spPr>
          <p:txBody>
            <a:bodyPr wrap="square" rtlCol="0">
              <a:spAutoFit/>
            </a:bodyPr>
            <a:lstStyle/>
            <a:p>
              <a:r>
                <a:rPr kumimoji="1" lang="ja-JP" altLang="en-US" sz="1600" b="1" u="sng" dirty="0">
                  <a:latin typeface="Meiryo UI" panose="020B0604030504040204" pitchFamily="50" charset="-128"/>
                  <a:ea typeface="Meiryo UI" panose="020B0604030504040204" pitchFamily="50" charset="-128"/>
                </a:rPr>
                <a:t>ゴールデンルートに変わる新ルートを提案</a:t>
              </a:r>
              <a:r>
                <a:rPr kumimoji="1" lang="ja-JP" altLang="en-US" sz="1600" dirty="0">
                  <a:latin typeface="Meiryo UI" panose="020B0604030504040204" pitchFamily="50" charset="-128"/>
                  <a:ea typeface="Meiryo UI" panose="020B0604030504040204" pitchFamily="50" charset="-128"/>
                </a:rPr>
                <a:t>や、人流の分散化、</a:t>
              </a:r>
              <a:r>
                <a:rPr kumimoji="1" lang="ja-JP" altLang="en-US" sz="1600" b="1" u="sng" dirty="0">
                  <a:latin typeface="Meiryo UI" panose="020B0604030504040204" pitchFamily="50" charset="-128"/>
                  <a:ea typeface="Meiryo UI" panose="020B0604030504040204" pitchFamily="50" charset="-128"/>
                </a:rPr>
                <a:t>地域観光活性化</a:t>
              </a:r>
              <a:r>
                <a:rPr kumimoji="1" lang="ja-JP" altLang="en-US" sz="1600" dirty="0">
                  <a:latin typeface="Meiryo UI" panose="020B0604030504040204" pitchFamily="50" charset="-128"/>
                  <a:ea typeface="Meiryo UI" panose="020B0604030504040204" pitchFamily="50" charset="-128"/>
                </a:rPr>
                <a:t>及び</a:t>
              </a:r>
              <a:r>
                <a:rPr kumimoji="1" lang="ja-JP" altLang="en-US" sz="1600" b="1" u="sng" dirty="0">
                  <a:latin typeface="Meiryo UI" panose="020B0604030504040204" pitchFamily="50" charset="-128"/>
                  <a:ea typeface="Meiryo UI" panose="020B0604030504040204" pitchFamily="50" charset="-128"/>
                </a:rPr>
                <a:t>国家行事</a:t>
              </a:r>
              <a:r>
                <a:rPr kumimoji="1" lang="ja-JP" altLang="en-US" sz="1600" dirty="0">
                  <a:latin typeface="Meiryo UI" panose="020B0604030504040204" pitchFamily="50" charset="-128"/>
                  <a:ea typeface="Meiryo UI" panose="020B0604030504040204" pitchFamily="50" charset="-128"/>
                </a:rPr>
                <a:t>への貢献を企図した取組み</a:t>
              </a:r>
            </a:p>
          </p:txBody>
        </p:sp>
        <p:sp>
          <p:nvSpPr>
            <p:cNvPr id="49" name="テキスト ボックス 48"/>
            <p:cNvSpPr txBox="1"/>
            <p:nvPr/>
          </p:nvSpPr>
          <p:spPr>
            <a:xfrm>
              <a:off x="6654492" y="6335218"/>
              <a:ext cx="1822171" cy="430887"/>
            </a:xfrm>
            <a:prstGeom prst="rect">
              <a:avLst/>
            </a:prstGeom>
            <a:noFill/>
          </p:spPr>
          <p:txBody>
            <a:bodyPr wrap="square" rtlCol="0">
              <a:spAutoFit/>
            </a:bodyPr>
            <a:lstStyle/>
            <a:p>
              <a:pPr algn="ctr"/>
              <a:r>
                <a:rPr kumimoji="1" lang="ja-JP" altLang="en-US" sz="1100" b="1" dirty="0">
                  <a:latin typeface="Meiryo UI" panose="020B0604030504040204" pitchFamily="50" charset="-128"/>
                  <a:ea typeface="Meiryo UI" panose="020B0604030504040204" pitchFamily="50" charset="-128"/>
                </a:rPr>
                <a:t>北陸新幹線沿線広域連携セミナー</a:t>
              </a:r>
              <a:r>
                <a:rPr kumimoji="1" lang="ja-JP" altLang="en-US" sz="1100" dirty="0">
                  <a:latin typeface="Meiryo UI" panose="020B0604030504040204" pitchFamily="50" charset="-128"/>
                  <a:ea typeface="Meiryo UI" panose="020B0604030504040204" pitchFamily="50" charset="-128"/>
                </a:rPr>
                <a:t>（</a:t>
              </a:r>
              <a:r>
                <a:rPr kumimoji="1" lang="en-US" altLang="ja-JP" sz="1100" dirty="0">
                  <a:latin typeface="Meiryo UI" panose="020B0604030504040204" pitchFamily="50" charset="-128"/>
                  <a:ea typeface="Meiryo UI" panose="020B0604030504040204" pitchFamily="50" charset="-128"/>
                </a:rPr>
                <a:t>2023</a:t>
              </a:r>
              <a:r>
                <a:rPr kumimoji="1" lang="ja-JP" altLang="en-US" sz="1100" dirty="0">
                  <a:latin typeface="Meiryo UI" panose="020B0604030504040204" pitchFamily="50" charset="-128"/>
                  <a:ea typeface="Meiryo UI" panose="020B0604030504040204" pitchFamily="50" charset="-128"/>
                </a:rPr>
                <a:t>年</a:t>
              </a:r>
              <a:r>
                <a:rPr kumimoji="1" lang="en-US" altLang="ja-JP" sz="1100" dirty="0">
                  <a:latin typeface="Meiryo UI" panose="020B0604030504040204" pitchFamily="50" charset="-128"/>
                  <a:ea typeface="Meiryo UI" panose="020B0604030504040204" pitchFamily="50" charset="-128"/>
                </a:rPr>
                <a:t>10</a:t>
              </a:r>
              <a:r>
                <a:rPr kumimoji="1" lang="ja-JP" altLang="en-US" sz="1100" dirty="0">
                  <a:latin typeface="Meiryo UI" panose="020B0604030504040204" pitchFamily="50" charset="-128"/>
                  <a:ea typeface="Meiryo UI" panose="020B0604030504040204" pitchFamily="50" charset="-128"/>
                </a:rPr>
                <a:t>月）</a:t>
              </a:r>
            </a:p>
          </p:txBody>
        </p:sp>
        <p:sp>
          <p:nvSpPr>
            <p:cNvPr id="50" name="テキスト ボックス 49"/>
            <p:cNvSpPr txBox="1"/>
            <p:nvPr/>
          </p:nvSpPr>
          <p:spPr>
            <a:xfrm>
              <a:off x="8650033" y="6329274"/>
              <a:ext cx="1313754" cy="430887"/>
            </a:xfrm>
            <a:prstGeom prst="rect">
              <a:avLst/>
            </a:prstGeom>
            <a:noFill/>
          </p:spPr>
          <p:txBody>
            <a:bodyPr wrap="square" rtlCol="0">
              <a:spAutoFit/>
            </a:bodyPr>
            <a:lstStyle/>
            <a:p>
              <a:pPr algn="ctr"/>
              <a:r>
                <a:rPr kumimoji="1" lang="ja-JP" altLang="en-US" sz="1100" b="1" dirty="0">
                  <a:latin typeface="Meiryo UI" panose="020B0604030504040204" pitchFamily="50" charset="-128"/>
                  <a:ea typeface="Meiryo UI" panose="020B0604030504040204" pitchFamily="50" charset="-128"/>
                </a:rPr>
                <a:t>関西万博セミナー</a:t>
              </a:r>
              <a:endParaRPr kumimoji="1" lang="en-US" altLang="ja-JP" sz="1100" b="1" dirty="0">
                <a:latin typeface="Meiryo UI" panose="020B0604030504040204" pitchFamily="50" charset="-128"/>
                <a:ea typeface="Meiryo UI" panose="020B0604030504040204" pitchFamily="50" charset="-128"/>
              </a:endParaRPr>
            </a:p>
            <a:p>
              <a:pPr algn="ctr"/>
              <a:r>
                <a:rPr lang="ja-JP" altLang="en-US" sz="1100" dirty="0">
                  <a:latin typeface="Meiryo UI" panose="020B0604030504040204" pitchFamily="50" charset="-128"/>
                  <a:ea typeface="Meiryo UI" panose="020B0604030504040204" pitchFamily="50" charset="-128"/>
                </a:rPr>
                <a:t>（</a:t>
              </a:r>
              <a:r>
                <a:rPr lang="en-US" altLang="ja-JP" sz="1100" dirty="0">
                  <a:latin typeface="Meiryo UI" panose="020B0604030504040204" pitchFamily="50" charset="-128"/>
                  <a:ea typeface="Meiryo UI" panose="020B0604030504040204" pitchFamily="50" charset="-128"/>
                </a:rPr>
                <a:t>2023</a:t>
              </a:r>
              <a:r>
                <a:rPr lang="ja-JP" altLang="en-US" sz="1100" dirty="0">
                  <a:latin typeface="Meiryo UI" panose="020B0604030504040204" pitchFamily="50" charset="-128"/>
                  <a:ea typeface="Meiryo UI" panose="020B0604030504040204" pitchFamily="50" charset="-128"/>
                </a:rPr>
                <a:t>年</a:t>
              </a:r>
              <a:r>
                <a:rPr lang="en-US" altLang="ja-JP" sz="1100" dirty="0">
                  <a:latin typeface="Meiryo UI" panose="020B0604030504040204" pitchFamily="50" charset="-128"/>
                  <a:ea typeface="Meiryo UI" panose="020B0604030504040204" pitchFamily="50" charset="-128"/>
                </a:rPr>
                <a:t>6</a:t>
              </a:r>
              <a:r>
                <a:rPr lang="ja-JP" altLang="en-US" sz="1100" dirty="0">
                  <a:latin typeface="Meiryo UI" panose="020B0604030504040204" pitchFamily="50" charset="-128"/>
                  <a:ea typeface="Meiryo UI" panose="020B0604030504040204" pitchFamily="50" charset="-128"/>
                </a:rPr>
                <a:t>月）</a:t>
              </a:r>
              <a:endParaRPr kumimoji="1" lang="ja-JP" altLang="en-US" sz="1100" dirty="0">
                <a:latin typeface="Meiryo UI" panose="020B0604030504040204" pitchFamily="50" charset="-128"/>
                <a:ea typeface="Meiryo UI" panose="020B0604030504040204" pitchFamily="50" charset="-128"/>
              </a:endParaRPr>
            </a:p>
          </p:txBody>
        </p:sp>
        <p:sp>
          <p:nvSpPr>
            <p:cNvPr id="52" name="テキスト ボックス 51"/>
            <p:cNvSpPr txBox="1"/>
            <p:nvPr/>
          </p:nvSpPr>
          <p:spPr>
            <a:xfrm>
              <a:off x="10137157" y="6329274"/>
              <a:ext cx="1716261" cy="430887"/>
            </a:xfrm>
            <a:prstGeom prst="rect">
              <a:avLst/>
            </a:prstGeom>
            <a:noFill/>
          </p:spPr>
          <p:txBody>
            <a:bodyPr wrap="square" rtlCol="0">
              <a:spAutoFit/>
            </a:bodyPr>
            <a:lstStyle/>
            <a:p>
              <a:pPr algn="ctr"/>
              <a:r>
                <a:rPr kumimoji="1" lang="ja-JP" altLang="en-US" sz="1100" b="1" dirty="0">
                  <a:latin typeface="Meiryo UI" panose="020B0604030504040204" pitchFamily="50" charset="-128"/>
                  <a:ea typeface="Meiryo UI" panose="020B0604030504040204" pitchFamily="50" charset="-128"/>
                </a:rPr>
                <a:t>洞爺湖観光協会セミナー</a:t>
              </a:r>
              <a:r>
                <a:rPr kumimoji="1" lang="ja-JP" altLang="en-US" sz="1100" dirty="0">
                  <a:latin typeface="Meiryo UI" panose="020B0604030504040204" pitchFamily="50" charset="-128"/>
                  <a:ea typeface="Meiryo UI" panose="020B0604030504040204" pitchFamily="50" charset="-128"/>
                </a:rPr>
                <a:t>（</a:t>
              </a:r>
              <a:r>
                <a:rPr lang="en-US" altLang="ja-JP" sz="1100" dirty="0">
                  <a:latin typeface="Meiryo UI" panose="020B0604030504040204" pitchFamily="50" charset="-128"/>
                  <a:ea typeface="Meiryo UI" panose="020B0604030504040204" pitchFamily="50" charset="-128"/>
                </a:rPr>
                <a:t>2022</a:t>
              </a:r>
              <a:r>
                <a:rPr lang="ja-JP" altLang="en-US" sz="1100" dirty="0">
                  <a:latin typeface="Meiryo UI" panose="020B0604030504040204" pitchFamily="50" charset="-128"/>
                  <a:ea typeface="Meiryo UI" panose="020B0604030504040204" pitchFamily="50" charset="-128"/>
                </a:rPr>
                <a:t>年</a:t>
              </a:r>
              <a:r>
                <a:rPr lang="en-US" altLang="ja-JP" sz="1100" dirty="0">
                  <a:latin typeface="Meiryo UI" panose="020B0604030504040204" pitchFamily="50" charset="-128"/>
                  <a:ea typeface="Meiryo UI" panose="020B0604030504040204" pitchFamily="50" charset="-128"/>
                </a:rPr>
                <a:t>11</a:t>
              </a:r>
              <a:r>
                <a:rPr lang="ja-JP" altLang="en-US" sz="1100" dirty="0">
                  <a:latin typeface="Meiryo UI" panose="020B0604030504040204" pitchFamily="50" charset="-128"/>
                  <a:ea typeface="Meiryo UI" panose="020B0604030504040204" pitchFamily="50" charset="-128"/>
                </a:rPr>
                <a:t>月）</a:t>
              </a:r>
              <a:endParaRPr kumimoji="1" lang="ja-JP" altLang="en-US" sz="1100" dirty="0">
                <a:latin typeface="Meiryo UI" panose="020B0604030504040204" pitchFamily="50" charset="-128"/>
                <a:ea typeface="Meiryo UI" panose="020B0604030504040204" pitchFamily="50" charset="-128"/>
              </a:endParaRPr>
            </a:p>
          </p:txBody>
        </p:sp>
      </p:grpSp>
      <p:sp>
        <p:nvSpPr>
          <p:cNvPr id="8" name="Google Shape;10;p1">
            <a:extLst>
              <a:ext uri="{FF2B5EF4-FFF2-40B4-BE49-F238E27FC236}">
                <a16:creationId xmlns:a16="http://schemas.microsoft.com/office/drawing/2014/main" id="{60E8F805-7833-D3FE-7055-B2F527A807B2}"/>
              </a:ext>
            </a:extLst>
          </p:cNvPr>
          <p:cNvSpPr/>
          <p:nvPr/>
        </p:nvSpPr>
        <p:spPr>
          <a:xfrm>
            <a:off x="-1" y="0"/>
            <a:ext cx="9744073" cy="358775"/>
          </a:xfrm>
          <a:prstGeom prst="rect">
            <a:avLst/>
          </a:prstGeom>
          <a:solidFill>
            <a:srgbClr val="9999FF">
              <a:alpha val="49803"/>
            </a:srgbClr>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pic>
        <p:nvPicPr>
          <p:cNvPr id="11" name="Google Shape;16;p1" descr="横組みロゴ_透過">
            <a:extLst>
              <a:ext uri="{FF2B5EF4-FFF2-40B4-BE49-F238E27FC236}">
                <a16:creationId xmlns:a16="http://schemas.microsoft.com/office/drawing/2014/main" id="{C2BD4FB1-BA4F-A2AA-2A71-3E3C4D72F7AF}"/>
              </a:ext>
            </a:extLst>
          </p:cNvPr>
          <p:cNvPicPr preferRelativeResize="0"/>
          <p:nvPr/>
        </p:nvPicPr>
        <p:blipFill rotWithShape="1">
          <a:blip r:embed="rId2">
            <a:alphaModFix/>
          </a:blip>
          <a:srcRect/>
          <a:stretch/>
        </p:blipFill>
        <p:spPr>
          <a:xfrm>
            <a:off x="123826" y="12014"/>
            <a:ext cx="1281113" cy="301625"/>
          </a:xfrm>
          <a:prstGeom prst="rect">
            <a:avLst/>
          </a:prstGeom>
          <a:noFill/>
          <a:ln>
            <a:noFill/>
          </a:ln>
        </p:spPr>
      </p:pic>
      <p:pic>
        <p:nvPicPr>
          <p:cNvPr id="14" name="Google Shape;18;p1">
            <a:extLst>
              <a:ext uri="{FF2B5EF4-FFF2-40B4-BE49-F238E27FC236}">
                <a16:creationId xmlns:a16="http://schemas.microsoft.com/office/drawing/2014/main" id="{694ABEB2-27A6-4843-8542-12B1FC92DCBC}"/>
              </a:ext>
            </a:extLst>
          </p:cNvPr>
          <p:cNvPicPr preferRelativeResize="0"/>
          <p:nvPr/>
        </p:nvPicPr>
        <p:blipFill rotWithShape="1">
          <a:blip r:embed="rId3">
            <a:alphaModFix/>
          </a:blip>
          <a:srcRect/>
          <a:stretch/>
        </p:blipFill>
        <p:spPr>
          <a:xfrm>
            <a:off x="8844833" y="18662"/>
            <a:ext cx="721339" cy="294039"/>
          </a:xfrm>
          <a:prstGeom prst="rect">
            <a:avLst/>
          </a:prstGeom>
          <a:noFill/>
          <a:ln>
            <a:noFill/>
          </a:ln>
        </p:spPr>
      </p:pic>
      <p:pic>
        <p:nvPicPr>
          <p:cNvPr id="23" name="Google Shape;19;p1">
            <a:extLst>
              <a:ext uri="{FF2B5EF4-FFF2-40B4-BE49-F238E27FC236}">
                <a16:creationId xmlns:a16="http://schemas.microsoft.com/office/drawing/2014/main" id="{7A2B7ECA-94F2-A580-5307-37C71D750891}"/>
              </a:ext>
            </a:extLst>
          </p:cNvPr>
          <p:cNvPicPr preferRelativeResize="0"/>
          <p:nvPr/>
        </p:nvPicPr>
        <p:blipFill rotWithShape="1">
          <a:blip r:embed="rId4">
            <a:alphaModFix/>
          </a:blip>
          <a:srcRect/>
          <a:stretch/>
        </p:blipFill>
        <p:spPr>
          <a:xfrm>
            <a:off x="7027497" y="33355"/>
            <a:ext cx="565104" cy="297383"/>
          </a:xfrm>
          <a:prstGeom prst="rect">
            <a:avLst/>
          </a:prstGeom>
          <a:noFill/>
          <a:ln>
            <a:noFill/>
          </a:ln>
        </p:spPr>
      </p:pic>
      <p:pic>
        <p:nvPicPr>
          <p:cNvPr id="25" name="Google Shape;20;p1">
            <a:extLst>
              <a:ext uri="{FF2B5EF4-FFF2-40B4-BE49-F238E27FC236}">
                <a16:creationId xmlns:a16="http://schemas.microsoft.com/office/drawing/2014/main" id="{FB4AC5C9-DBC4-83B6-6EDB-EDBCA100D0DE}"/>
              </a:ext>
            </a:extLst>
          </p:cNvPr>
          <p:cNvPicPr preferRelativeResize="0"/>
          <p:nvPr/>
        </p:nvPicPr>
        <p:blipFill rotWithShape="1">
          <a:blip r:embed="rId5">
            <a:alphaModFix/>
          </a:blip>
          <a:srcRect/>
          <a:stretch/>
        </p:blipFill>
        <p:spPr>
          <a:xfrm>
            <a:off x="7653732" y="-39441"/>
            <a:ext cx="437655" cy="437655"/>
          </a:xfrm>
          <a:prstGeom prst="rect">
            <a:avLst/>
          </a:prstGeom>
          <a:noFill/>
          <a:ln>
            <a:noFill/>
          </a:ln>
        </p:spPr>
      </p:pic>
      <p:pic>
        <p:nvPicPr>
          <p:cNvPr id="26" name="Google Shape;21;p1">
            <a:extLst>
              <a:ext uri="{FF2B5EF4-FFF2-40B4-BE49-F238E27FC236}">
                <a16:creationId xmlns:a16="http://schemas.microsoft.com/office/drawing/2014/main" id="{79D9DD4F-9BEE-84FE-AD21-6CDF37DC1DB1}"/>
              </a:ext>
            </a:extLst>
          </p:cNvPr>
          <p:cNvPicPr preferRelativeResize="0"/>
          <p:nvPr/>
        </p:nvPicPr>
        <p:blipFill rotWithShape="1">
          <a:blip r:embed="rId6">
            <a:alphaModFix/>
          </a:blip>
          <a:srcRect/>
          <a:stretch/>
        </p:blipFill>
        <p:spPr>
          <a:xfrm>
            <a:off x="8146574" y="16841"/>
            <a:ext cx="643072" cy="322749"/>
          </a:xfrm>
          <a:prstGeom prst="rect">
            <a:avLst/>
          </a:prstGeom>
          <a:noFill/>
          <a:ln>
            <a:noFill/>
          </a:ln>
        </p:spPr>
      </p:pic>
      <p:pic>
        <p:nvPicPr>
          <p:cNvPr id="37" name="Google Shape;22;p1">
            <a:extLst>
              <a:ext uri="{FF2B5EF4-FFF2-40B4-BE49-F238E27FC236}">
                <a16:creationId xmlns:a16="http://schemas.microsoft.com/office/drawing/2014/main" id="{03F5D7A6-4BE8-00A6-C35D-DD6F6E4D04B8}"/>
              </a:ext>
            </a:extLst>
          </p:cNvPr>
          <p:cNvPicPr preferRelativeResize="0"/>
          <p:nvPr/>
        </p:nvPicPr>
        <p:blipFill rotWithShape="1">
          <a:blip r:embed="rId7">
            <a:alphaModFix/>
          </a:blip>
          <a:srcRect/>
          <a:stretch/>
        </p:blipFill>
        <p:spPr>
          <a:xfrm>
            <a:off x="6351268" y="42525"/>
            <a:ext cx="565104" cy="279042"/>
          </a:xfrm>
          <a:prstGeom prst="rect">
            <a:avLst/>
          </a:prstGeom>
          <a:noFill/>
          <a:ln>
            <a:noFill/>
          </a:ln>
        </p:spPr>
      </p:pic>
      <p:sp>
        <p:nvSpPr>
          <p:cNvPr id="41" name="Google Shape;14;p1">
            <a:extLst>
              <a:ext uri="{FF2B5EF4-FFF2-40B4-BE49-F238E27FC236}">
                <a16:creationId xmlns:a16="http://schemas.microsoft.com/office/drawing/2014/main" id="{95DA031F-2E14-76FD-CAA6-67ADD2E79861}"/>
              </a:ext>
            </a:extLst>
          </p:cNvPr>
          <p:cNvSpPr/>
          <p:nvPr/>
        </p:nvSpPr>
        <p:spPr>
          <a:xfrm>
            <a:off x="9744075" y="-6647"/>
            <a:ext cx="2447925" cy="358775"/>
          </a:xfrm>
          <a:prstGeom prst="rect">
            <a:avLst/>
          </a:prstGeom>
          <a:solidFill>
            <a:srgbClr val="000066"/>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46" name="Google Shape;15;p1">
            <a:extLst>
              <a:ext uri="{FF2B5EF4-FFF2-40B4-BE49-F238E27FC236}">
                <a16:creationId xmlns:a16="http://schemas.microsoft.com/office/drawing/2014/main" id="{BCAE5D0B-7D37-6122-763E-8828CF6100CC}"/>
              </a:ext>
            </a:extLst>
          </p:cNvPr>
          <p:cNvSpPr txBox="1"/>
          <p:nvPr/>
        </p:nvSpPr>
        <p:spPr>
          <a:xfrm>
            <a:off x="9867899" y="16867"/>
            <a:ext cx="2200275" cy="312145"/>
          </a:xfrm>
          <a:prstGeom prst="rect">
            <a:avLst/>
          </a:prstGeom>
          <a:noFill/>
          <a:ln>
            <a:noFill/>
          </a:ln>
        </p:spPr>
        <p:txBody>
          <a:bodyPr spcFirstLastPara="1" wrap="square" lIns="95750" tIns="47875" rIns="95750" bIns="47875" anchor="t" anchorCtr="0">
            <a:spAutoFit/>
          </a:bodyPr>
          <a:lstStyle/>
          <a:p>
            <a:pPr marL="0" marR="0" lvl="0" indent="0" algn="ctr" rtl="0">
              <a:spcBef>
                <a:spcPts val="0"/>
              </a:spcBef>
              <a:spcAft>
                <a:spcPts val="0"/>
              </a:spcAft>
              <a:buNone/>
            </a:pPr>
            <a:r>
              <a:rPr lang="en-US" sz="1400" b="1" i="0" u="none" strike="noStrike" cap="none" dirty="0">
                <a:solidFill>
                  <a:schemeClr val="lt1"/>
                </a:solidFill>
                <a:latin typeface="MS PGothic"/>
                <a:ea typeface="MS PGothic"/>
                <a:cs typeface="MS PGothic"/>
                <a:sym typeface="MS PGothic"/>
              </a:rPr>
              <a:t>https://www.jata-net.or.jp</a:t>
            </a:r>
            <a:endParaRPr dirty="0"/>
          </a:p>
        </p:txBody>
      </p:sp>
      <p:sp>
        <p:nvSpPr>
          <p:cNvPr id="58" name="テキスト ボックス 13">
            <a:extLst>
              <a:ext uri="{FF2B5EF4-FFF2-40B4-BE49-F238E27FC236}">
                <a16:creationId xmlns:a16="http://schemas.microsoft.com/office/drawing/2014/main" id="{F9D7F2A9-DC59-8424-31D4-6C3D3142787E}"/>
              </a:ext>
            </a:extLst>
          </p:cNvPr>
          <p:cNvSpPr txBox="1"/>
          <p:nvPr/>
        </p:nvSpPr>
        <p:spPr>
          <a:xfrm>
            <a:off x="55370" y="6550675"/>
            <a:ext cx="11941877" cy="264800"/>
          </a:xfrm>
          <a:prstGeom prst="rect">
            <a:avLst/>
          </a:prstGeom>
          <a:noFill/>
        </p:spPr>
        <p:txBody>
          <a:bodyPr wrap="square" rtlCol="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rtl="0">
              <a:spcBef>
                <a:spcPts val="0"/>
              </a:spcBef>
              <a:spcAft>
                <a:spcPts val="0"/>
              </a:spcAft>
              <a:buClr>
                <a:srgbClr val="000000"/>
              </a:buClr>
              <a:buSzPts val="1000"/>
              <a:buFont typeface="Arial"/>
              <a:buNone/>
            </a:pPr>
            <a:r>
              <a:rPr lang="en-US" altLang="ja-JP" sz="1200" b="0" i="0" u="none" strike="noStrike" cap="none" dirty="0">
                <a:solidFill>
                  <a:srgbClr val="000000"/>
                </a:solidFill>
                <a:latin typeface="Meiryo UI" panose="020B0604030504040204" pitchFamily="50" charset="-128"/>
                <a:ea typeface="Meiryo UI" panose="020B0604030504040204" pitchFamily="50" charset="-128"/>
                <a:cs typeface="Arial"/>
                <a:sym typeface="Arial"/>
              </a:rPr>
              <a:t>Copyright © 2023  JATA  All rights reserved. </a:t>
            </a:r>
            <a:r>
              <a:rPr lang="ja-JP" altLang="en-US" sz="1200" b="0" i="0" u="none" strike="noStrike" cap="none" dirty="0">
                <a:solidFill>
                  <a:srgbClr val="000000"/>
                </a:solidFill>
                <a:latin typeface="Meiryo UI" panose="020B0604030504040204" pitchFamily="50" charset="-128"/>
                <a:ea typeface="Meiryo UI" panose="020B0604030504040204" pitchFamily="50" charset="-128"/>
                <a:cs typeface="Arial"/>
                <a:sym typeface="Arial"/>
              </a:rPr>
              <a:t>禁無断転載・複製</a:t>
            </a:r>
          </a:p>
        </p:txBody>
      </p:sp>
      <p:cxnSp>
        <p:nvCxnSpPr>
          <p:cNvPr id="59" name="直線コネクタ 58">
            <a:extLst>
              <a:ext uri="{FF2B5EF4-FFF2-40B4-BE49-F238E27FC236}">
                <a16:creationId xmlns:a16="http://schemas.microsoft.com/office/drawing/2014/main" id="{B6A40481-4CBE-105C-6C0C-5EB49CF079DF}"/>
              </a:ext>
            </a:extLst>
          </p:cNvPr>
          <p:cNvCxnSpPr>
            <a:cxnSpLocks/>
          </p:cNvCxnSpPr>
          <p:nvPr/>
        </p:nvCxnSpPr>
        <p:spPr>
          <a:xfrm>
            <a:off x="396000" y="935519"/>
            <a:ext cx="11400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テキスト ボックス 59">
            <a:extLst>
              <a:ext uri="{FF2B5EF4-FFF2-40B4-BE49-F238E27FC236}">
                <a16:creationId xmlns:a16="http://schemas.microsoft.com/office/drawing/2014/main" id="{07535DFA-9D87-B973-ED4E-5311DDD4CDA0}"/>
              </a:ext>
            </a:extLst>
          </p:cNvPr>
          <p:cNvSpPr txBox="1"/>
          <p:nvPr/>
        </p:nvSpPr>
        <p:spPr>
          <a:xfrm>
            <a:off x="396000" y="473854"/>
            <a:ext cx="11400000" cy="461665"/>
          </a:xfrm>
          <a:prstGeom prst="rect">
            <a:avLst/>
          </a:prstGeom>
          <a:noFill/>
        </p:spPr>
        <p:txBody>
          <a:bodyPr wrap="square" rtlCol="0">
            <a:spAutoFit/>
          </a:bodyPr>
          <a:lstStyle/>
          <a:p>
            <a:pPr eaLnBrk="1" hangingPunct="1">
              <a:spcBef>
                <a:spcPct val="0"/>
              </a:spcBef>
              <a:buClrTx/>
              <a:buSzTx/>
              <a:buFontTx/>
              <a:buNone/>
            </a:pP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Ⅲ. </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地方誘客への取組み①　～</a:t>
            </a: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JATA</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の事例～</a:t>
            </a:r>
          </a:p>
        </p:txBody>
      </p:sp>
      <p:sp>
        <p:nvSpPr>
          <p:cNvPr id="61" name="テキスト ボックス 60">
            <a:extLst>
              <a:ext uri="{FF2B5EF4-FFF2-40B4-BE49-F238E27FC236}">
                <a16:creationId xmlns:a16="http://schemas.microsoft.com/office/drawing/2014/main" id="{54840A2A-50B1-8ABB-ABA1-32E5B2706788}"/>
              </a:ext>
            </a:extLst>
          </p:cNvPr>
          <p:cNvSpPr txBox="1"/>
          <p:nvPr/>
        </p:nvSpPr>
        <p:spPr>
          <a:xfrm>
            <a:off x="2243871" y="5949586"/>
            <a:ext cx="2004691" cy="430887"/>
          </a:xfrm>
          <a:prstGeom prst="rect">
            <a:avLst/>
          </a:prstGeom>
          <a:noFill/>
        </p:spPr>
        <p:txBody>
          <a:bodyPr wrap="square" rtlCol="0">
            <a:spAutoFit/>
          </a:bodyPr>
          <a:lstStyle/>
          <a:p>
            <a:pPr algn="ctr"/>
            <a:r>
              <a:rPr lang="ja-JP" altLang="en-US" sz="1100" b="1" dirty="0">
                <a:latin typeface="Meiryo UI" panose="020B0604030504040204" pitchFamily="50" charset="-128"/>
                <a:ea typeface="Meiryo UI" panose="020B0604030504040204" pitchFamily="50" charset="-128"/>
              </a:rPr>
              <a:t>アドベンチャーツーリズムセミナー</a:t>
            </a:r>
            <a:r>
              <a:rPr kumimoji="1" lang="ja-JP" altLang="en-US" sz="1100" dirty="0">
                <a:latin typeface="Meiryo UI" panose="020B0604030504040204" pitchFamily="50" charset="-128"/>
                <a:ea typeface="Meiryo UI" panose="020B0604030504040204" pitchFamily="50" charset="-128"/>
              </a:rPr>
              <a:t>（</a:t>
            </a:r>
            <a:r>
              <a:rPr kumimoji="1" lang="en-US" altLang="ja-JP" sz="1100" dirty="0">
                <a:latin typeface="Meiryo UI" panose="020B0604030504040204" pitchFamily="50" charset="-128"/>
                <a:ea typeface="Meiryo UI" panose="020B0604030504040204" pitchFamily="50" charset="-128"/>
              </a:rPr>
              <a:t>202</a:t>
            </a:r>
            <a:r>
              <a:rPr lang="en-US" altLang="ja-JP" sz="1100" dirty="0">
                <a:latin typeface="Meiryo UI" panose="020B0604030504040204" pitchFamily="50" charset="-128"/>
                <a:ea typeface="Meiryo UI" panose="020B0604030504040204" pitchFamily="50" charset="-128"/>
              </a:rPr>
              <a:t>2</a:t>
            </a:r>
            <a:r>
              <a:rPr kumimoji="1" lang="ja-JP" altLang="en-US" sz="1100" dirty="0">
                <a:latin typeface="Meiryo UI" panose="020B0604030504040204" pitchFamily="50" charset="-128"/>
                <a:ea typeface="Meiryo UI" panose="020B0604030504040204" pitchFamily="50" charset="-128"/>
              </a:rPr>
              <a:t>年</a:t>
            </a:r>
            <a:r>
              <a:rPr kumimoji="1" lang="en-US" altLang="ja-JP" sz="1100" dirty="0">
                <a:latin typeface="Meiryo UI" panose="020B0604030504040204" pitchFamily="50" charset="-128"/>
                <a:ea typeface="Meiryo UI" panose="020B0604030504040204" pitchFamily="50" charset="-128"/>
              </a:rPr>
              <a:t>3</a:t>
            </a:r>
            <a:r>
              <a:rPr kumimoji="1" lang="ja-JP" altLang="en-US" sz="1100" dirty="0">
                <a:latin typeface="Meiryo UI" panose="020B0604030504040204" pitchFamily="50" charset="-128"/>
                <a:ea typeface="Meiryo UI" panose="020B0604030504040204" pitchFamily="50" charset="-128"/>
              </a:rPr>
              <a:t>月）</a:t>
            </a:r>
          </a:p>
        </p:txBody>
      </p:sp>
      <p:sp>
        <p:nvSpPr>
          <p:cNvPr id="62" name="テキスト ボックス 61">
            <a:extLst>
              <a:ext uri="{FF2B5EF4-FFF2-40B4-BE49-F238E27FC236}">
                <a16:creationId xmlns:a16="http://schemas.microsoft.com/office/drawing/2014/main" id="{C161418D-57D3-F386-F657-93C9B7961FD6}"/>
              </a:ext>
            </a:extLst>
          </p:cNvPr>
          <p:cNvSpPr txBox="1"/>
          <p:nvPr/>
        </p:nvSpPr>
        <p:spPr>
          <a:xfrm>
            <a:off x="4348387" y="5977376"/>
            <a:ext cx="2004691" cy="430887"/>
          </a:xfrm>
          <a:prstGeom prst="rect">
            <a:avLst/>
          </a:prstGeom>
          <a:noFill/>
        </p:spPr>
        <p:txBody>
          <a:bodyPr wrap="square" rtlCol="0">
            <a:spAutoFit/>
          </a:bodyPr>
          <a:lstStyle/>
          <a:p>
            <a:pPr algn="ctr"/>
            <a:r>
              <a:rPr lang="ja-JP" altLang="en-US" sz="1100" b="1" dirty="0">
                <a:latin typeface="Meiryo UI" panose="020B0604030504040204" pitchFamily="50" charset="-128"/>
                <a:ea typeface="Meiryo UI" panose="020B0604030504040204" pitchFamily="50" charset="-128"/>
              </a:rPr>
              <a:t>スノーツーリズムセミナー</a:t>
            </a:r>
            <a:r>
              <a:rPr kumimoji="1" lang="ja-JP" altLang="en-US" sz="1100" dirty="0">
                <a:latin typeface="Meiryo UI" panose="020B0604030504040204" pitchFamily="50" charset="-128"/>
                <a:ea typeface="Meiryo UI" panose="020B0604030504040204" pitchFamily="50" charset="-128"/>
              </a:rPr>
              <a:t>（</a:t>
            </a:r>
            <a:r>
              <a:rPr kumimoji="1" lang="en-US" altLang="ja-JP" sz="1100" dirty="0">
                <a:latin typeface="Meiryo UI" panose="020B0604030504040204" pitchFamily="50" charset="-128"/>
                <a:ea typeface="Meiryo UI" panose="020B0604030504040204" pitchFamily="50" charset="-128"/>
              </a:rPr>
              <a:t>2023</a:t>
            </a:r>
            <a:r>
              <a:rPr kumimoji="1" lang="ja-JP" altLang="en-US" sz="1100" dirty="0">
                <a:latin typeface="Meiryo UI" panose="020B0604030504040204" pitchFamily="50" charset="-128"/>
                <a:ea typeface="Meiryo UI" panose="020B0604030504040204" pitchFamily="50" charset="-128"/>
              </a:rPr>
              <a:t>年</a:t>
            </a:r>
            <a:r>
              <a:rPr lang="en-US" altLang="ja-JP" sz="1100" dirty="0">
                <a:latin typeface="Meiryo UI" panose="020B0604030504040204" pitchFamily="50" charset="-128"/>
                <a:ea typeface="Meiryo UI" panose="020B0604030504040204" pitchFamily="50" charset="-128"/>
              </a:rPr>
              <a:t>10</a:t>
            </a:r>
            <a:r>
              <a:rPr kumimoji="1" lang="ja-JP" altLang="en-US" sz="1100" dirty="0">
                <a:latin typeface="Meiryo UI" panose="020B0604030504040204" pitchFamily="50" charset="-128"/>
                <a:ea typeface="Meiryo UI" panose="020B0604030504040204" pitchFamily="50" charset="-128"/>
              </a:rPr>
              <a:t>月）</a:t>
            </a:r>
          </a:p>
        </p:txBody>
      </p:sp>
      <p:pic>
        <p:nvPicPr>
          <p:cNvPr id="66" name="図 65">
            <a:extLst>
              <a:ext uri="{FF2B5EF4-FFF2-40B4-BE49-F238E27FC236}">
                <a16:creationId xmlns:a16="http://schemas.microsoft.com/office/drawing/2014/main" id="{E00F027C-5AB2-8EA6-335A-A46C1CE54D5E}"/>
              </a:ext>
            </a:extLst>
          </p:cNvPr>
          <p:cNvPicPr>
            <a:picLocks noChangeAspect="1"/>
          </p:cNvPicPr>
          <p:nvPr/>
        </p:nvPicPr>
        <p:blipFill>
          <a:blip r:embed="rId8"/>
          <a:stretch>
            <a:fillRect/>
          </a:stretch>
        </p:blipFill>
        <p:spPr>
          <a:xfrm>
            <a:off x="4396011" y="4725382"/>
            <a:ext cx="1872723" cy="1245728"/>
          </a:xfrm>
          <a:prstGeom prst="rect">
            <a:avLst/>
          </a:prstGeom>
        </p:spPr>
      </p:pic>
      <p:pic>
        <p:nvPicPr>
          <p:cNvPr id="68" name="図 67">
            <a:extLst>
              <a:ext uri="{FF2B5EF4-FFF2-40B4-BE49-F238E27FC236}">
                <a16:creationId xmlns:a16="http://schemas.microsoft.com/office/drawing/2014/main" id="{850B67E0-2CD7-878E-75B6-168C26C47A36}"/>
              </a:ext>
            </a:extLst>
          </p:cNvPr>
          <p:cNvPicPr>
            <a:picLocks noChangeAspect="1"/>
          </p:cNvPicPr>
          <p:nvPr/>
        </p:nvPicPr>
        <p:blipFill rotWithShape="1">
          <a:blip r:embed="rId9"/>
          <a:srcRect l="-7607" t="3510" r="7607" b="-3510"/>
          <a:stretch/>
        </p:blipFill>
        <p:spPr>
          <a:xfrm>
            <a:off x="199097" y="4738091"/>
            <a:ext cx="1873947" cy="1224658"/>
          </a:xfrm>
          <a:prstGeom prst="rect">
            <a:avLst/>
          </a:prstGeom>
        </p:spPr>
      </p:pic>
      <p:pic>
        <p:nvPicPr>
          <p:cNvPr id="72" name="図 71">
            <a:extLst>
              <a:ext uri="{FF2B5EF4-FFF2-40B4-BE49-F238E27FC236}">
                <a16:creationId xmlns:a16="http://schemas.microsoft.com/office/drawing/2014/main" id="{DBC00941-61E8-A931-29E3-F93420B0D53C}"/>
              </a:ext>
            </a:extLst>
          </p:cNvPr>
          <p:cNvPicPr>
            <a:picLocks noChangeAspect="1"/>
          </p:cNvPicPr>
          <p:nvPr/>
        </p:nvPicPr>
        <p:blipFill rotWithShape="1">
          <a:blip r:embed="rId10"/>
          <a:srcRect t="1" b="3318"/>
          <a:stretch/>
        </p:blipFill>
        <p:spPr>
          <a:xfrm>
            <a:off x="2135315" y="4737669"/>
            <a:ext cx="2140575" cy="1200203"/>
          </a:xfrm>
          <a:prstGeom prst="rect">
            <a:avLst/>
          </a:prstGeom>
        </p:spPr>
      </p:pic>
      <p:pic>
        <p:nvPicPr>
          <p:cNvPr id="74" name="図 73">
            <a:extLst>
              <a:ext uri="{FF2B5EF4-FFF2-40B4-BE49-F238E27FC236}">
                <a16:creationId xmlns:a16="http://schemas.microsoft.com/office/drawing/2014/main" id="{7985C53D-D8AE-5DD4-A23A-FFFEA8FD8320}"/>
              </a:ext>
            </a:extLst>
          </p:cNvPr>
          <p:cNvPicPr>
            <a:picLocks noChangeAspect="1"/>
          </p:cNvPicPr>
          <p:nvPr/>
        </p:nvPicPr>
        <p:blipFill>
          <a:blip r:embed="rId11"/>
          <a:stretch>
            <a:fillRect/>
          </a:stretch>
        </p:blipFill>
        <p:spPr>
          <a:xfrm>
            <a:off x="6667005" y="2073896"/>
            <a:ext cx="1678005" cy="1253449"/>
          </a:xfrm>
          <a:prstGeom prst="rect">
            <a:avLst/>
          </a:prstGeom>
        </p:spPr>
      </p:pic>
      <p:pic>
        <p:nvPicPr>
          <p:cNvPr id="76" name="図 75">
            <a:extLst>
              <a:ext uri="{FF2B5EF4-FFF2-40B4-BE49-F238E27FC236}">
                <a16:creationId xmlns:a16="http://schemas.microsoft.com/office/drawing/2014/main" id="{8C028591-4F1C-5E41-B051-4A9104C7C307}"/>
              </a:ext>
            </a:extLst>
          </p:cNvPr>
          <p:cNvPicPr>
            <a:picLocks noChangeAspect="1"/>
          </p:cNvPicPr>
          <p:nvPr/>
        </p:nvPicPr>
        <p:blipFill>
          <a:blip r:embed="rId12"/>
          <a:stretch>
            <a:fillRect/>
          </a:stretch>
        </p:blipFill>
        <p:spPr>
          <a:xfrm>
            <a:off x="10160968" y="2082646"/>
            <a:ext cx="1635032" cy="1232417"/>
          </a:xfrm>
          <a:prstGeom prst="rect">
            <a:avLst/>
          </a:prstGeom>
        </p:spPr>
      </p:pic>
      <p:pic>
        <p:nvPicPr>
          <p:cNvPr id="78" name="図 77">
            <a:extLst>
              <a:ext uri="{FF2B5EF4-FFF2-40B4-BE49-F238E27FC236}">
                <a16:creationId xmlns:a16="http://schemas.microsoft.com/office/drawing/2014/main" id="{1876458B-929E-EFC5-A18D-270CEA94116B}"/>
              </a:ext>
            </a:extLst>
          </p:cNvPr>
          <p:cNvPicPr>
            <a:picLocks noChangeAspect="1"/>
          </p:cNvPicPr>
          <p:nvPr/>
        </p:nvPicPr>
        <p:blipFill>
          <a:blip r:embed="rId13"/>
          <a:stretch>
            <a:fillRect/>
          </a:stretch>
        </p:blipFill>
        <p:spPr>
          <a:xfrm>
            <a:off x="8433731" y="2092056"/>
            <a:ext cx="1629439" cy="1236313"/>
          </a:xfrm>
          <a:prstGeom prst="rect">
            <a:avLst/>
          </a:prstGeom>
        </p:spPr>
      </p:pic>
      <p:pic>
        <p:nvPicPr>
          <p:cNvPr id="80" name="図 79">
            <a:extLst>
              <a:ext uri="{FF2B5EF4-FFF2-40B4-BE49-F238E27FC236}">
                <a16:creationId xmlns:a16="http://schemas.microsoft.com/office/drawing/2014/main" id="{DA071333-FF89-48A5-D00F-BA68B1049B3B}"/>
              </a:ext>
            </a:extLst>
          </p:cNvPr>
          <p:cNvPicPr>
            <a:picLocks noChangeAspect="1"/>
          </p:cNvPicPr>
          <p:nvPr/>
        </p:nvPicPr>
        <p:blipFill rotWithShape="1">
          <a:blip r:embed="rId14"/>
          <a:srcRect b="6242"/>
          <a:stretch/>
        </p:blipFill>
        <p:spPr>
          <a:xfrm>
            <a:off x="404912" y="2077851"/>
            <a:ext cx="1778821" cy="1184430"/>
          </a:xfrm>
          <a:prstGeom prst="rect">
            <a:avLst/>
          </a:prstGeom>
        </p:spPr>
      </p:pic>
      <p:pic>
        <p:nvPicPr>
          <p:cNvPr id="82" name="図 81">
            <a:extLst>
              <a:ext uri="{FF2B5EF4-FFF2-40B4-BE49-F238E27FC236}">
                <a16:creationId xmlns:a16="http://schemas.microsoft.com/office/drawing/2014/main" id="{B9C49033-125E-533B-A4B3-DDC5515EE1CE}"/>
              </a:ext>
            </a:extLst>
          </p:cNvPr>
          <p:cNvPicPr>
            <a:picLocks noChangeAspect="1"/>
          </p:cNvPicPr>
          <p:nvPr/>
        </p:nvPicPr>
        <p:blipFill rotWithShape="1">
          <a:blip r:embed="rId15"/>
          <a:srcRect t="6116"/>
          <a:stretch/>
        </p:blipFill>
        <p:spPr>
          <a:xfrm>
            <a:off x="2361486" y="2082646"/>
            <a:ext cx="1943378" cy="1219733"/>
          </a:xfrm>
          <a:prstGeom prst="rect">
            <a:avLst/>
          </a:prstGeom>
        </p:spPr>
      </p:pic>
      <p:pic>
        <p:nvPicPr>
          <p:cNvPr id="84" name="図 83">
            <a:extLst>
              <a:ext uri="{FF2B5EF4-FFF2-40B4-BE49-F238E27FC236}">
                <a16:creationId xmlns:a16="http://schemas.microsoft.com/office/drawing/2014/main" id="{6BD88DD0-5915-A07D-C084-D188084C908F}"/>
              </a:ext>
            </a:extLst>
          </p:cNvPr>
          <p:cNvPicPr>
            <a:picLocks noChangeAspect="1"/>
          </p:cNvPicPr>
          <p:nvPr/>
        </p:nvPicPr>
        <p:blipFill rotWithShape="1">
          <a:blip r:embed="rId16"/>
          <a:srcRect l="11469" t="19890" r="-6698" b="47156"/>
          <a:stretch/>
        </p:blipFill>
        <p:spPr>
          <a:xfrm>
            <a:off x="4470491" y="2086651"/>
            <a:ext cx="1901479" cy="1227173"/>
          </a:xfrm>
          <a:prstGeom prst="rect">
            <a:avLst/>
          </a:prstGeom>
        </p:spPr>
      </p:pic>
      <p:pic>
        <p:nvPicPr>
          <p:cNvPr id="86" name="図 85">
            <a:extLst>
              <a:ext uri="{FF2B5EF4-FFF2-40B4-BE49-F238E27FC236}">
                <a16:creationId xmlns:a16="http://schemas.microsoft.com/office/drawing/2014/main" id="{E9F56CF8-66F4-C6D2-A81E-2A33D0CD5824}"/>
              </a:ext>
            </a:extLst>
          </p:cNvPr>
          <p:cNvPicPr>
            <a:picLocks noChangeAspect="1"/>
          </p:cNvPicPr>
          <p:nvPr/>
        </p:nvPicPr>
        <p:blipFill>
          <a:blip r:embed="rId17"/>
          <a:stretch>
            <a:fillRect/>
          </a:stretch>
        </p:blipFill>
        <p:spPr>
          <a:xfrm>
            <a:off x="8500474" y="4770091"/>
            <a:ext cx="1634251" cy="1156310"/>
          </a:xfrm>
          <a:prstGeom prst="rect">
            <a:avLst/>
          </a:prstGeom>
        </p:spPr>
      </p:pic>
      <p:pic>
        <p:nvPicPr>
          <p:cNvPr id="88" name="図 87">
            <a:extLst>
              <a:ext uri="{FF2B5EF4-FFF2-40B4-BE49-F238E27FC236}">
                <a16:creationId xmlns:a16="http://schemas.microsoft.com/office/drawing/2014/main" id="{482E344A-6113-BBA1-5795-AAB1A9FB874C}"/>
              </a:ext>
            </a:extLst>
          </p:cNvPr>
          <p:cNvPicPr>
            <a:picLocks noChangeAspect="1"/>
          </p:cNvPicPr>
          <p:nvPr/>
        </p:nvPicPr>
        <p:blipFill>
          <a:blip r:embed="rId18"/>
          <a:stretch>
            <a:fillRect/>
          </a:stretch>
        </p:blipFill>
        <p:spPr>
          <a:xfrm>
            <a:off x="10249662" y="4761023"/>
            <a:ext cx="1538871" cy="1145658"/>
          </a:xfrm>
          <a:prstGeom prst="rect">
            <a:avLst/>
          </a:prstGeom>
        </p:spPr>
      </p:pic>
      <p:pic>
        <p:nvPicPr>
          <p:cNvPr id="90" name="図 89">
            <a:extLst>
              <a:ext uri="{FF2B5EF4-FFF2-40B4-BE49-F238E27FC236}">
                <a16:creationId xmlns:a16="http://schemas.microsoft.com/office/drawing/2014/main" id="{EF6D8F94-7721-0E1D-C63A-FAD267A8D920}"/>
              </a:ext>
            </a:extLst>
          </p:cNvPr>
          <p:cNvPicPr>
            <a:picLocks noChangeAspect="1"/>
          </p:cNvPicPr>
          <p:nvPr/>
        </p:nvPicPr>
        <p:blipFill rotWithShape="1">
          <a:blip r:embed="rId19"/>
          <a:srcRect l="-10227" r="16468"/>
          <a:stretch/>
        </p:blipFill>
        <p:spPr>
          <a:xfrm>
            <a:off x="6487134" y="4797821"/>
            <a:ext cx="1924354" cy="1146808"/>
          </a:xfrm>
          <a:prstGeom prst="rect">
            <a:avLst/>
          </a:prstGeom>
        </p:spPr>
      </p:pic>
      <p:sp>
        <p:nvSpPr>
          <p:cNvPr id="3" name="スライド番号プレースホルダー 1">
            <a:extLst>
              <a:ext uri="{FF2B5EF4-FFF2-40B4-BE49-F238E27FC236}">
                <a16:creationId xmlns:a16="http://schemas.microsoft.com/office/drawing/2014/main" id="{0FAB733D-712E-344C-D7A7-4440F52AEC02}"/>
              </a:ext>
            </a:extLst>
          </p:cNvPr>
          <p:cNvSpPr>
            <a:spLocks noGrp="1"/>
          </p:cNvSpPr>
          <p:nvPr>
            <p:ph type="sldNum" sz="quarter" idx="12"/>
          </p:nvPr>
        </p:nvSpPr>
        <p:spPr>
          <a:xfrm>
            <a:off x="9254047" y="6330919"/>
            <a:ext cx="2743200" cy="365125"/>
          </a:xfrm>
        </p:spPr>
        <p:txBody>
          <a:bodyPr/>
          <a:lstStyle/>
          <a:p>
            <a:fld id="{777E92DA-E93F-413A-B94B-B30CB0038C2F}" type="slidenum">
              <a:rPr lang="en-US" altLang="ja-JP" sz="1800" b="1" smtClean="0"/>
              <a:pPr/>
              <a:t>12</a:t>
            </a:fld>
            <a:endParaRPr lang="en-US" altLang="ja-JP" sz="1800" b="1" dirty="0"/>
          </a:p>
        </p:txBody>
      </p:sp>
    </p:spTree>
    <p:extLst>
      <p:ext uri="{BB962C8B-B14F-4D97-AF65-F5344CB8AC3E}">
        <p14:creationId xmlns:p14="http://schemas.microsoft.com/office/powerpoint/2010/main" val="930274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正方形/長方形 93">
            <a:extLst>
              <a:ext uri="{FF2B5EF4-FFF2-40B4-BE49-F238E27FC236}">
                <a16:creationId xmlns:a16="http://schemas.microsoft.com/office/drawing/2014/main" id="{3B0D63C8-B18C-3B9A-0C56-1E1200D0F2D5}"/>
              </a:ext>
            </a:extLst>
          </p:cNvPr>
          <p:cNvSpPr/>
          <p:nvPr/>
        </p:nvSpPr>
        <p:spPr>
          <a:xfrm>
            <a:off x="298581" y="5696197"/>
            <a:ext cx="7349016" cy="7305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rtlCol="0" anchor="ctr"/>
          <a:lstStyle/>
          <a:p>
            <a:r>
              <a:rPr lang="ja-JP" altLang="en-US" b="1" dirty="0">
                <a:solidFill>
                  <a:schemeClr val="tx1">
                    <a:lumMod val="85000"/>
                    <a:lumOff val="15000"/>
                  </a:schemeClr>
                </a:solidFill>
                <a:latin typeface="Meiryo UI" panose="020B0604030504040204" pitchFamily="50" charset="-128"/>
                <a:ea typeface="Meiryo UI" panose="020B0604030504040204" pitchFamily="50" charset="-128"/>
              </a:rPr>
              <a:t>定番のゴールデンルートに変わる分散型ルートを新たに開発すること</a:t>
            </a:r>
            <a:endParaRPr lang="en-US" altLang="ja-JP" b="1" dirty="0">
              <a:solidFill>
                <a:schemeClr val="tx1">
                  <a:lumMod val="85000"/>
                  <a:lumOff val="15000"/>
                </a:schemeClr>
              </a:solidFill>
              <a:latin typeface="Meiryo UI" panose="020B0604030504040204" pitchFamily="50" charset="-128"/>
              <a:ea typeface="Meiryo UI" panose="020B0604030504040204" pitchFamily="50" charset="-128"/>
            </a:endParaRPr>
          </a:p>
          <a:p>
            <a:r>
              <a:rPr lang="ja-JP" altLang="en-US" b="1" dirty="0">
                <a:solidFill>
                  <a:schemeClr val="tx1">
                    <a:lumMod val="85000"/>
                    <a:lumOff val="15000"/>
                  </a:schemeClr>
                </a:solidFill>
                <a:latin typeface="Meiryo UI" panose="020B0604030504040204" pitchFamily="50" charset="-128"/>
                <a:ea typeface="Meiryo UI" panose="020B0604030504040204" pitchFamily="50" charset="-128"/>
              </a:rPr>
              <a:t>により、地域への観光人流創出と地域観光の活性化に貢献。</a:t>
            </a:r>
          </a:p>
        </p:txBody>
      </p:sp>
      <p:graphicFrame>
        <p:nvGraphicFramePr>
          <p:cNvPr id="41" name="表 40">
            <a:extLst>
              <a:ext uri="{FF2B5EF4-FFF2-40B4-BE49-F238E27FC236}">
                <a16:creationId xmlns:a16="http://schemas.microsoft.com/office/drawing/2014/main" id="{04FC6D46-02F7-E193-325F-A52CD4D89B12}"/>
              </a:ext>
            </a:extLst>
          </p:cNvPr>
          <p:cNvGraphicFramePr>
            <a:graphicFrameLocks noGrp="1"/>
          </p:cNvGraphicFramePr>
          <p:nvPr>
            <p:extLst>
              <p:ext uri="{D42A27DB-BD31-4B8C-83A1-F6EECF244321}">
                <p14:modId xmlns:p14="http://schemas.microsoft.com/office/powerpoint/2010/main" val="2585484639"/>
              </p:ext>
            </p:extLst>
          </p:nvPr>
        </p:nvGraphicFramePr>
        <p:xfrm>
          <a:off x="298581" y="1231645"/>
          <a:ext cx="11569960" cy="4348060"/>
        </p:xfrm>
        <a:graphic>
          <a:graphicData uri="http://schemas.openxmlformats.org/drawingml/2006/table">
            <a:tbl>
              <a:tblPr firstRow="1" bandRow="1">
                <a:tableStyleId>{5C22544A-7EE6-4342-B048-85BDC9FD1C3A}</a:tableStyleId>
              </a:tblPr>
              <a:tblGrid>
                <a:gridCol w="3871372">
                  <a:extLst>
                    <a:ext uri="{9D8B030D-6E8A-4147-A177-3AD203B41FA5}">
                      <a16:colId xmlns:a16="http://schemas.microsoft.com/office/drawing/2014/main" val="2667669611"/>
                    </a:ext>
                  </a:extLst>
                </a:gridCol>
                <a:gridCol w="3849294">
                  <a:extLst>
                    <a:ext uri="{9D8B030D-6E8A-4147-A177-3AD203B41FA5}">
                      <a16:colId xmlns:a16="http://schemas.microsoft.com/office/drawing/2014/main" val="1474813995"/>
                    </a:ext>
                  </a:extLst>
                </a:gridCol>
                <a:gridCol w="3849294">
                  <a:extLst>
                    <a:ext uri="{9D8B030D-6E8A-4147-A177-3AD203B41FA5}">
                      <a16:colId xmlns:a16="http://schemas.microsoft.com/office/drawing/2014/main" val="2519513429"/>
                    </a:ext>
                  </a:extLst>
                </a:gridCol>
              </a:tblGrid>
              <a:tr h="1165385">
                <a:tc>
                  <a:txBody>
                    <a:bodyPr/>
                    <a:lstStyle/>
                    <a:p>
                      <a:pPr algn="ctr"/>
                      <a:r>
                        <a:rPr kumimoji="1" lang="ja-JP" altLang="en-US" sz="1200" dirty="0">
                          <a:latin typeface="Meiryo UI" panose="020B0604030504040204" pitchFamily="50" charset="-128"/>
                          <a:ea typeface="Meiryo UI" panose="020B0604030504040204" pitchFamily="50" charset="-128"/>
                        </a:rPr>
                        <a:t>東京・金沢・京都を巡る</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2200" dirty="0">
                          <a:latin typeface="Meiryo UI" panose="020B0604030504040204" pitchFamily="50" charset="-128"/>
                          <a:ea typeface="Meiryo UI" panose="020B0604030504040204" pitchFamily="50" charset="-128"/>
                        </a:rPr>
                        <a:t>「レインボールート</a:t>
                      </a:r>
                      <a:r>
                        <a:rPr kumimoji="1" lang="ja-JP" altLang="en-US" sz="2200" baseline="30000" dirty="0">
                          <a:latin typeface="Meiryo UI" panose="020B0604030504040204" pitchFamily="50" charset="-128"/>
                          <a:ea typeface="Meiryo UI" panose="020B0604030504040204" pitchFamily="50" charset="-128"/>
                        </a:rPr>
                        <a:t>Ⓡ</a:t>
                      </a:r>
                      <a:r>
                        <a:rPr kumimoji="1" lang="ja-JP" altLang="en-US" sz="2200" baseline="0" dirty="0">
                          <a:latin typeface="Meiryo UI" panose="020B0604030504040204" pitchFamily="50" charset="-128"/>
                          <a:ea typeface="Meiryo UI" panose="020B0604030504040204" pitchFamily="50" charset="-128"/>
                        </a:rPr>
                        <a:t>」</a:t>
                      </a:r>
                      <a:r>
                        <a:rPr kumimoji="1" lang="ja-JP" altLang="en-US" sz="2200" dirty="0">
                          <a:latin typeface="Meiryo UI" panose="020B0604030504040204" pitchFamily="50" charset="-128"/>
                          <a:ea typeface="Meiryo UI" panose="020B0604030504040204" pitchFamily="50" charset="-128"/>
                        </a:rPr>
                        <a:t>　</a:t>
                      </a:r>
                      <a:endParaRPr kumimoji="1" lang="en-US" altLang="ja-JP" sz="2200" dirty="0">
                        <a:latin typeface="Meiryo UI" panose="020B0604030504040204" pitchFamily="50" charset="-128"/>
                        <a:ea typeface="Meiryo UI" panose="020B0604030504040204" pitchFamily="50" charset="-128"/>
                      </a:endParaRPr>
                    </a:p>
                    <a:p>
                      <a:pPr algn="ct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設定日：</a:t>
                      </a:r>
                      <a:r>
                        <a:rPr kumimoji="1" lang="en-US" altLang="ja-JP" sz="1200" dirty="0">
                          <a:latin typeface="Meiryo UI" panose="020B0604030504040204" pitchFamily="50" charset="-128"/>
                          <a:ea typeface="Meiryo UI" panose="020B0604030504040204" pitchFamily="50" charset="-128"/>
                        </a:rPr>
                        <a:t>2023</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1</a:t>
                      </a:r>
                      <a:r>
                        <a:rPr kumimoji="1" lang="ja-JP" altLang="en-US" sz="1200" dirty="0">
                          <a:latin typeface="Meiryo UI" panose="020B0604030504040204" pitchFamily="50" charset="-128"/>
                          <a:ea typeface="Meiryo UI" panose="020B0604030504040204" pitchFamily="50" charset="-128"/>
                        </a:rPr>
                        <a:t>月～</a:t>
                      </a:r>
                      <a:r>
                        <a:rPr kumimoji="1" lang="en-US" altLang="ja-JP" sz="1200" dirty="0">
                          <a:latin typeface="Meiryo UI" panose="020B0604030504040204" pitchFamily="50" charset="-128"/>
                          <a:ea typeface="Meiryo UI" panose="020B0604030504040204" pitchFamily="50" charset="-128"/>
                        </a:rPr>
                        <a:t>12</a:t>
                      </a:r>
                      <a:r>
                        <a:rPr kumimoji="1" lang="ja-JP" altLang="en-US" sz="1200" dirty="0">
                          <a:latin typeface="Meiryo UI" panose="020B0604030504040204" pitchFamily="50" charset="-128"/>
                          <a:ea typeface="Meiryo UI" panose="020B0604030504040204" pitchFamily="50" charset="-128"/>
                        </a:rPr>
                        <a:t>月</a:t>
                      </a:r>
                      <a:r>
                        <a:rPr kumimoji="1" lang="en-US" altLang="ja-JP" sz="1200" dirty="0">
                          <a:latin typeface="Meiryo UI" panose="020B0604030504040204" pitchFamily="50" charset="-128"/>
                          <a:ea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200" dirty="0">
                          <a:latin typeface="Meiryo UI" panose="020B0604030504040204" pitchFamily="50" charset="-128"/>
                          <a:ea typeface="Meiryo UI" panose="020B0604030504040204" pitchFamily="50" charset="-128"/>
                        </a:rPr>
                        <a:t>内海の多島美を巡る</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2200" dirty="0">
                          <a:latin typeface="Meiryo UI" panose="020B0604030504040204" pitchFamily="50" charset="-128"/>
                          <a:ea typeface="Meiryo UI" panose="020B0604030504040204" pitchFamily="50" charset="-128"/>
                        </a:rPr>
                        <a:t>「せとうちシーニックビュールート」</a:t>
                      </a:r>
                      <a:endParaRPr kumimoji="1" lang="en-US" altLang="ja-JP" sz="2200" dirty="0">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設定日：</a:t>
                      </a:r>
                      <a:r>
                        <a:rPr kumimoji="1" lang="en-US" altLang="ja-JP" sz="1200" dirty="0">
                          <a:latin typeface="Meiryo UI" panose="020B0604030504040204" pitchFamily="50" charset="-128"/>
                          <a:ea typeface="Meiryo UI" panose="020B0604030504040204" pitchFamily="50" charset="-128"/>
                        </a:rPr>
                        <a:t>2023</a:t>
                      </a:r>
                      <a:r>
                        <a:rPr kumimoji="1" lang="ja-JP" altLang="en-US" sz="1200" dirty="0">
                          <a:latin typeface="Meiryo UI" panose="020B0604030504040204" pitchFamily="50" charset="-128"/>
                          <a:ea typeface="Meiryo UI" panose="020B0604030504040204" pitchFamily="50" charset="-128"/>
                        </a:rPr>
                        <a:t>年６月～</a:t>
                      </a:r>
                      <a:r>
                        <a:rPr kumimoji="1" lang="en-US" altLang="ja-JP" sz="1200" dirty="0">
                          <a:latin typeface="Meiryo UI" panose="020B0604030504040204" pitchFamily="50" charset="-128"/>
                          <a:ea typeface="Meiryo UI" panose="020B0604030504040204" pitchFamily="50" charset="-128"/>
                        </a:rPr>
                        <a:t>12</a:t>
                      </a:r>
                      <a:r>
                        <a:rPr kumimoji="1" lang="ja-JP" altLang="en-US" sz="1200" dirty="0">
                          <a:latin typeface="Meiryo UI" panose="020B0604030504040204" pitchFamily="50" charset="-128"/>
                          <a:ea typeface="Meiryo UI" panose="020B0604030504040204" pitchFamily="50" charset="-128"/>
                        </a:rPr>
                        <a:t>月</a:t>
                      </a:r>
                      <a:r>
                        <a:rPr kumimoji="1" lang="en-US" altLang="ja-JP" sz="1200" dirty="0">
                          <a:latin typeface="Meiryo UI" panose="020B0604030504040204" pitchFamily="50" charset="-128"/>
                          <a:ea typeface="Meiryo UI" panose="020B0604030504040204" pitchFamily="50" charset="-128"/>
                        </a:rPr>
                        <a:t>)</a:t>
                      </a:r>
                      <a:endParaRPr kumimoji="1" lang="en-US" altLang="ja-JP" sz="1600" dirty="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200" dirty="0">
                          <a:latin typeface="Meiryo UI" panose="020B0604030504040204" pitchFamily="50" charset="-128"/>
                          <a:ea typeface="Meiryo UI" panose="020B0604030504040204" pitchFamily="50" charset="-128"/>
                        </a:rPr>
                        <a:t>福岡・熊本・鹿児島を周遊しながらこの土地ならではの「食」「文化」「アクティビティ」を体験できる</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2200" dirty="0">
                          <a:latin typeface="Meiryo UI" panose="020B0604030504040204" pitchFamily="50" charset="-128"/>
                          <a:ea typeface="Meiryo UI" panose="020B0604030504040204" pitchFamily="50" charset="-128"/>
                        </a:rPr>
                        <a:t>「九州オーセンティックルート」</a:t>
                      </a:r>
                      <a:endParaRPr kumimoji="1" lang="en-US" altLang="ja-JP" sz="2200" dirty="0">
                        <a:latin typeface="Meiryo UI" panose="020B0604030504040204" pitchFamily="50" charset="-128"/>
                        <a:ea typeface="Meiryo UI" panose="020B0604030504040204" pitchFamily="50" charset="-128"/>
                      </a:endParaRPr>
                    </a:p>
                    <a:p>
                      <a:pPr algn="ctr"/>
                      <a:r>
                        <a:rPr kumimoji="1" lang="ja-JP" altLang="en-US" sz="1100" dirty="0">
                          <a:latin typeface="Meiryo UI" panose="020B0604030504040204" pitchFamily="50" charset="-128"/>
                          <a:ea typeface="Meiryo UI" panose="020B0604030504040204" pitchFamily="50" charset="-128"/>
                        </a:rPr>
                        <a:t>（設定日：２</a:t>
                      </a:r>
                      <a:r>
                        <a:rPr kumimoji="1" lang="en-US" altLang="ja-JP" sz="1100" dirty="0">
                          <a:latin typeface="Meiryo UI" panose="020B0604030504040204" pitchFamily="50" charset="-128"/>
                          <a:ea typeface="Meiryo UI" panose="020B0604030504040204" pitchFamily="50" charset="-128"/>
                        </a:rPr>
                        <a:t>023</a:t>
                      </a:r>
                      <a:r>
                        <a:rPr kumimoji="1" lang="ja-JP" altLang="en-US" sz="1100" dirty="0">
                          <a:latin typeface="Meiryo UI" panose="020B0604030504040204" pitchFamily="50" charset="-128"/>
                          <a:ea typeface="Meiryo UI" panose="020B0604030504040204" pitchFamily="50" charset="-128"/>
                        </a:rPr>
                        <a:t>年７月～９月</a:t>
                      </a:r>
                      <a:r>
                        <a:rPr kumimoji="1" lang="en-US" altLang="ja-JP" sz="1100" dirty="0">
                          <a:latin typeface="Meiryo UI" panose="020B0604030504040204" pitchFamily="50" charset="-128"/>
                          <a:ea typeface="Meiryo UI" panose="020B0604030504040204" pitchFamily="50" charset="-128"/>
                        </a:rPr>
                        <a:t>)</a:t>
                      </a:r>
                    </a:p>
                  </a:txBody>
                  <a:tcPr anchor="ctr"/>
                </a:tc>
                <a:extLst>
                  <a:ext uri="{0D108BD9-81ED-4DB2-BD59-A6C34878D82A}">
                    <a16:rowId xmlns:a16="http://schemas.microsoft.com/office/drawing/2014/main" val="1089944978"/>
                  </a:ext>
                </a:extLst>
              </a:tr>
              <a:tr h="3182675">
                <a:tc>
                  <a:txBody>
                    <a:bodyPr/>
                    <a:lstStyle/>
                    <a:p>
                      <a:pPr marL="85725" indent="-85725">
                        <a:spcAft>
                          <a:spcPts val="600"/>
                        </a:spcAft>
                        <a:buFont typeface="Arial" panose="020B0604020202020204" pitchFamily="34" charset="0"/>
                        <a:buChar char="•"/>
                        <a:tabLst>
                          <a:tab pos="838200" algn="l"/>
                        </a:tabLst>
                      </a:pPr>
                      <a:r>
                        <a:rPr kumimoji="1" lang="ja-JP" altLang="en-US" sz="1050" dirty="0">
                          <a:solidFill>
                            <a:schemeClr val="tx1"/>
                          </a:solidFill>
                          <a:latin typeface="Meiryo UI" panose="020B0604030504040204" pitchFamily="50" charset="-128"/>
                          <a:ea typeface="Meiryo UI" panose="020B0604030504040204" pitchFamily="50" charset="-128"/>
                        </a:rPr>
                        <a:t>商品概要：サンライズハイライト５日　</a:t>
                      </a:r>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東京発着</a:t>
                      </a:r>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　他</a:t>
                      </a:r>
                      <a:endParaRPr kumimoji="1" lang="en-US" altLang="ja-JP" sz="1050" dirty="0">
                        <a:solidFill>
                          <a:schemeClr val="tx1"/>
                        </a:solidFill>
                        <a:latin typeface="Meiryo UI" panose="020B0604030504040204" pitchFamily="50" charset="-128"/>
                        <a:ea typeface="Meiryo UI" panose="020B0604030504040204" pitchFamily="50" charset="-128"/>
                      </a:endParaRPr>
                    </a:p>
                    <a:p>
                      <a:pPr marL="85725" indent="-85725">
                        <a:spcAft>
                          <a:spcPts val="600"/>
                        </a:spcAft>
                        <a:buFont typeface="Arial" panose="020B0604020202020204" pitchFamily="34" charset="0"/>
                        <a:buChar char="•"/>
                      </a:pPr>
                      <a:r>
                        <a:rPr lang="ja-JP" altLang="en-US" sz="1050" dirty="0">
                          <a:solidFill>
                            <a:schemeClr val="tx1"/>
                          </a:solidFill>
                          <a:latin typeface="Meiryo UI" panose="020B0604030504040204" pitchFamily="50" charset="-128"/>
                          <a:ea typeface="Meiryo UI" panose="020B0604030504040204" pitchFamily="50" charset="-128"/>
                        </a:rPr>
                        <a:t>ゴールデンルートに代わる新ルート開発により、訪日観光客に新しいデスティネーションを提案することで、人流の分散化（オーバーツーリズム対策）と地域観光活性化へ貢献。 </a:t>
                      </a:r>
                      <a:endParaRPr lang="en-US" altLang="ja-JP" sz="1050" dirty="0">
                        <a:solidFill>
                          <a:schemeClr val="tx1"/>
                        </a:solidFill>
                        <a:latin typeface="Meiryo UI" panose="020B0604030504040204" pitchFamily="50" charset="-128"/>
                        <a:ea typeface="Meiryo UI" panose="020B0604030504040204" pitchFamily="50" charset="-128"/>
                      </a:endParaRPr>
                    </a:p>
                    <a:p>
                      <a:pPr marL="85725" indent="-85725">
                        <a:spcAft>
                          <a:spcPts val="600"/>
                        </a:spcAft>
                        <a:buFont typeface="Arial" panose="020B0604020202020204" pitchFamily="34" charset="0"/>
                        <a:buChar char="•"/>
                      </a:pPr>
                      <a:r>
                        <a:rPr lang="en-US" altLang="ja-JP" sz="1050" dirty="0">
                          <a:solidFill>
                            <a:schemeClr val="tx1"/>
                          </a:solidFill>
                          <a:latin typeface="Meiryo UI" panose="020B0604030504040204" pitchFamily="50" charset="-128"/>
                          <a:ea typeface="Meiryo UI" panose="020B0604030504040204" pitchFamily="50" charset="-128"/>
                        </a:rPr>
                        <a:t>2022</a:t>
                      </a:r>
                      <a:r>
                        <a:rPr lang="ja-JP" altLang="en-US" sz="1050" dirty="0">
                          <a:solidFill>
                            <a:schemeClr val="tx1"/>
                          </a:solidFill>
                          <a:latin typeface="Meiryo UI" panose="020B0604030504040204" pitchFamily="50" charset="-128"/>
                          <a:ea typeface="Meiryo UI" panose="020B0604030504040204" pitchFamily="50" charset="-128"/>
                        </a:rPr>
                        <a:t>度末の北陸新幹線の金沢～敦賀駅間の延伸に先駆け、新たな日本海側ルートのブランド化による地域、観光エリア認知度の向上。</a:t>
                      </a:r>
                      <a:endParaRPr lang="en-US" altLang="ja-JP" sz="1050" dirty="0">
                        <a:solidFill>
                          <a:schemeClr val="tx1"/>
                        </a:solidFill>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050" b="1" i="0" kern="1200" dirty="0">
                        <a:solidFill>
                          <a:schemeClr val="dk1"/>
                        </a:solidFill>
                        <a:effectLst/>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050" b="1" i="0" kern="1200" dirty="0">
                          <a:solidFill>
                            <a:schemeClr val="dk1"/>
                          </a:solidFill>
                          <a:effectLst/>
                          <a:latin typeface="Meiryo UI" panose="020B0604030504040204" pitchFamily="50" charset="-128"/>
                          <a:ea typeface="Meiryo UI" panose="020B0604030504040204" pitchFamily="50" charset="-128"/>
                          <a:cs typeface="+mn-cs"/>
                        </a:rPr>
                        <a:t>【</a:t>
                      </a:r>
                      <a:r>
                        <a:rPr kumimoji="1" lang="ja-JP" altLang="en-US" sz="1050" b="1" i="0" kern="1200" dirty="0">
                          <a:solidFill>
                            <a:schemeClr val="dk1"/>
                          </a:solidFill>
                          <a:effectLst/>
                          <a:latin typeface="Meiryo UI" panose="020B0604030504040204" pitchFamily="50" charset="-128"/>
                          <a:ea typeface="Meiryo UI" panose="020B0604030504040204" pitchFamily="50" charset="-128"/>
                          <a:cs typeface="+mn-cs"/>
                        </a:rPr>
                        <a:t>地域誘客プロモーションムービー</a:t>
                      </a:r>
                      <a:r>
                        <a:rPr kumimoji="1" lang="ja-JP" altLang="en-US" sz="1050" b="1" dirty="0">
                          <a:solidFill>
                            <a:schemeClr val="tx1"/>
                          </a:solidFill>
                          <a:latin typeface="Meiryo UI" panose="020B0604030504040204" pitchFamily="50" charset="-128"/>
                          <a:ea typeface="Meiryo UI" panose="020B0604030504040204" pitchFamily="50" charset="-128"/>
                        </a:rPr>
                        <a:t>：６日間のコース</a:t>
                      </a:r>
                      <a:r>
                        <a:rPr kumimoji="1" lang="en-US" altLang="ja-JP" sz="1050" b="1" dirty="0">
                          <a:solidFill>
                            <a:schemeClr val="tx1"/>
                          </a:solidFill>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050" dirty="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050" dirty="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050" dirty="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1000" dirty="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ja-JP" sz="1000" dirty="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ja-JP" sz="1000" dirty="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ja-JP" sz="1000" dirty="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ja-JP" sz="1000" dirty="0">
                        <a:solidFill>
                          <a:schemeClr val="tx1"/>
                        </a:solidFill>
                        <a:latin typeface="Meiryo UI" panose="020B0604030504040204" pitchFamily="50" charset="-128"/>
                        <a:ea typeface="Meiryo UI" panose="020B0604030504040204" pitchFamily="50" charset="-128"/>
                      </a:endParaRPr>
                    </a:p>
                    <a:p>
                      <a:pPr marL="0" indent="0" algn="ctr">
                        <a:buFont typeface="Arial" panose="020B0604020202020204" pitchFamily="34" charset="0"/>
                        <a:buNone/>
                      </a:pPr>
                      <a:r>
                        <a:rPr lang="en-US" altLang="ja-JP" sz="900" dirty="0">
                          <a:solidFill>
                            <a:schemeClr val="tx1"/>
                          </a:solidFill>
                          <a:latin typeface="Meiryo UI" panose="020B0604030504040204" pitchFamily="50" charset="-128"/>
                          <a:ea typeface="Meiryo UI" panose="020B0604030504040204" pitchFamily="50" charset="-128"/>
                          <a:hlinkClick r:id="rId2"/>
                        </a:rPr>
                        <a:t>https://www.youtube.com/watch?v=NloeIx33Bo0</a:t>
                      </a:r>
                      <a:endParaRPr lang="en-US" altLang="ja-JP" sz="900" dirty="0">
                        <a:solidFill>
                          <a:schemeClr val="tx1"/>
                        </a:solidFill>
                        <a:latin typeface="Meiryo UI" panose="020B0604030504040204" pitchFamily="50" charset="-128"/>
                        <a:ea typeface="Meiryo UI" panose="020B0604030504040204" pitchFamily="50" charset="-128"/>
                      </a:endParaRPr>
                    </a:p>
                  </a:txBody>
                  <a:tcPr>
                    <a:solidFill>
                      <a:schemeClr val="bg2"/>
                    </a:solidFill>
                  </a:tcPr>
                </a:tc>
                <a:tc>
                  <a:txBody>
                    <a:bodyPr/>
                    <a:lstStyle/>
                    <a:p>
                      <a:pPr marL="85725" indent="-85725" algn="l" defTabSz="914400" rtl="0" eaLnBrk="1" latinLnBrk="0" hangingPunct="1">
                        <a:spcAft>
                          <a:spcPts val="600"/>
                        </a:spcAft>
                        <a:buFont typeface="Arial" panose="020B0604020202020204" pitchFamily="34" charset="0"/>
                        <a:buChar char="•"/>
                        <a:tabLst>
                          <a:tab pos="777875" algn="l"/>
                        </a:tabLst>
                      </a:pPr>
                      <a:r>
                        <a:rPr kumimoji="1" lang="ja-JP" altLang="en-US" sz="1050" kern="1200" dirty="0">
                          <a:solidFill>
                            <a:schemeClr val="tx1"/>
                          </a:solidFill>
                          <a:latin typeface="Meiryo UI" panose="020B0604030504040204" pitchFamily="50" charset="-128"/>
                          <a:ea typeface="Meiryo UI" panose="020B0604030504040204" pitchFamily="50" charset="-128"/>
                          <a:cs typeface="+mn-cs"/>
                        </a:rPr>
                        <a:t>商品概要：サンライズハイライト</a:t>
                      </a:r>
                      <a:r>
                        <a:rPr kumimoji="1" lang="en-US" altLang="ja-JP" sz="1050" kern="1200" dirty="0">
                          <a:solidFill>
                            <a:schemeClr val="tx1"/>
                          </a:solidFill>
                          <a:latin typeface="Meiryo UI" panose="020B0604030504040204" pitchFamily="50" charset="-128"/>
                          <a:ea typeface="Meiryo UI" panose="020B0604030504040204" pitchFamily="50" charset="-128"/>
                          <a:cs typeface="+mn-cs"/>
                        </a:rPr>
                        <a:t>7</a:t>
                      </a:r>
                      <a:r>
                        <a:rPr kumimoji="1" lang="ja-JP" altLang="en-US" sz="1050" kern="1200" dirty="0">
                          <a:solidFill>
                            <a:schemeClr val="tx1"/>
                          </a:solidFill>
                          <a:latin typeface="Meiryo UI" panose="020B0604030504040204" pitchFamily="50" charset="-128"/>
                          <a:ea typeface="Meiryo UI" panose="020B0604030504040204" pitchFamily="50" charset="-128"/>
                          <a:cs typeface="+mn-cs"/>
                        </a:rPr>
                        <a:t>日（京都または大阪発着）</a:t>
                      </a:r>
                      <a:br>
                        <a:rPr kumimoji="1" lang="en-US" altLang="ja-JP" sz="1050" kern="1200" dirty="0">
                          <a:solidFill>
                            <a:schemeClr val="tx1"/>
                          </a:solidFill>
                          <a:latin typeface="Meiryo UI" panose="020B0604030504040204" pitchFamily="50" charset="-128"/>
                          <a:ea typeface="Meiryo UI" panose="020B0604030504040204" pitchFamily="50" charset="-128"/>
                          <a:cs typeface="+mn-cs"/>
                        </a:rPr>
                      </a:br>
                      <a:r>
                        <a:rPr kumimoji="1" lang="en-US" altLang="ja-JP" sz="1050" kern="1200" dirty="0">
                          <a:solidFill>
                            <a:schemeClr val="tx1"/>
                          </a:solidFill>
                          <a:latin typeface="Meiryo UI" panose="020B0604030504040204" pitchFamily="50" charset="-128"/>
                          <a:ea typeface="Meiryo UI" panose="020B0604030504040204" pitchFamily="50" charset="-128"/>
                          <a:cs typeface="+mn-cs"/>
                        </a:rPr>
                        <a:t>	</a:t>
                      </a:r>
                      <a:r>
                        <a:rPr kumimoji="1" lang="en-US" altLang="ja-JP" sz="1050" kern="1200" dirty="0">
                          <a:solidFill>
                            <a:schemeClr val="bg2"/>
                          </a:solidFill>
                          <a:latin typeface="Meiryo UI" panose="020B0604030504040204" pitchFamily="50" charset="-128"/>
                          <a:ea typeface="Meiryo UI" panose="020B0604030504040204" pitchFamily="50" charset="-128"/>
                          <a:cs typeface="+mn-cs"/>
                        </a:rPr>
                        <a:t>(</a:t>
                      </a:r>
                      <a:r>
                        <a:rPr kumimoji="1" lang="ja-JP" altLang="en-US" sz="1050" kern="1200" dirty="0">
                          <a:solidFill>
                            <a:schemeClr val="bg2"/>
                          </a:solidFill>
                          <a:latin typeface="Meiryo UI" panose="020B0604030504040204" pitchFamily="50" charset="-128"/>
                          <a:ea typeface="Meiryo UI" panose="020B0604030504040204" pitchFamily="50" charset="-128"/>
                          <a:cs typeface="+mn-cs"/>
                        </a:rPr>
                        <a:t>京都または大阪発着</a:t>
                      </a:r>
                      <a:r>
                        <a:rPr kumimoji="1" lang="en-US" altLang="ja-JP" sz="1050" kern="1200" dirty="0">
                          <a:solidFill>
                            <a:schemeClr val="bg2"/>
                          </a:solidFill>
                          <a:latin typeface="Meiryo UI" panose="020B0604030504040204" pitchFamily="50" charset="-128"/>
                          <a:ea typeface="Meiryo UI" panose="020B0604030504040204" pitchFamily="50" charset="-128"/>
                          <a:cs typeface="+mn-cs"/>
                        </a:rPr>
                        <a:t>)</a:t>
                      </a:r>
                    </a:p>
                    <a:p>
                      <a:pPr marL="85725" indent="-85725" algn="l" defTabSz="914400" rtl="0" eaLnBrk="1" latinLnBrk="0" hangingPunct="1">
                        <a:spcAft>
                          <a:spcPts val="600"/>
                        </a:spcAft>
                        <a:buFont typeface="Arial" panose="020B0604020202020204" pitchFamily="34" charset="0"/>
                        <a:buChar char="•"/>
                      </a:pPr>
                      <a:r>
                        <a:rPr kumimoji="1" lang="ja-JP" altLang="en-US" sz="1050" kern="1200" dirty="0">
                          <a:solidFill>
                            <a:schemeClr val="tx1"/>
                          </a:solidFill>
                          <a:latin typeface="Meiryo UI" panose="020B0604030504040204" pitchFamily="50" charset="-128"/>
                          <a:ea typeface="Meiryo UI" panose="020B0604030504040204" pitchFamily="50" charset="-128"/>
                          <a:cs typeface="+mn-cs"/>
                        </a:rPr>
                        <a:t>広島、宮島、松山、しまなみ海道、高松、直島を巡る新ルートにより瀬戸内エリアへの新たな訪日観光人流の創出とオーバーツーリズム解消への寄与を目指す。</a:t>
                      </a:r>
                      <a:endParaRPr kumimoji="1" lang="en-US" altLang="ja-JP" sz="1050" kern="1200" dirty="0">
                        <a:solidFill>
                          <a:schemeClr val="tx1"/>
                        </a:solidFill>
                        <a:latin typeface="Meiryo UI" panose="020B0604030504040204" pitchFamily="50" charset="-128"/>
                        <a:ea typeface="Meiryo UI" panose="020B0604030504040204" pitchFamily="50" charset="-128"/>
                        <a:cs typeface="+mn-cs"/>
                      </a:endParaRPr>
                    </a:p>
                    <a:p>
                      <a:pPr marL="85725" indent="-85725" algn="l" defTabSz="914400" rtl="0" eaLnBrk="1" latinLnBrk="0" hangingPunct="1">
                        <a:spcAft>
                          <a:spcPts val="600"/>
                        </a:spcAft>
                        <a:buFont typeface="Arial" panose="020B0604020202020204" pitchFamily="34" charset="0"/>
                        <a:buChar char="•"/>
                      </a:pPr>
                      <a:r>
                        <a:rPr kumimoji="1" lang="ja-JP" altLang="en-US" sz="1050" kern="1200" dirty="0">
                          <a:solidFill>
                            <a:schemeClr val="tx1"/>
                          </a:solidFill>
                          <a:latin typeface="Meiryo UI" panose="020B0604030504040204" pitchFamily="50" charset="-128"/>
                          <a:ea typeface="Meiryo UI" panose="020B0604030504040204" pitchFamily="50" charset="-128"/>
                          <a:cs typeface="+mn-cs"/>
                        </a:rPr>
                        <a:t>しまなみ海道サイクリングを組み込み風光明媚な瀬戸内海の自然や多島美を体感できるアドベンチャーツーリズム要素を含む。</a:t>
                      </a:r>
                      <a:endParaRPr kumimoji="1" lang="en-US" altLang="ja-JP" sz="1050" kern="1200" dirty="0">
                        <a:solidFill>
                          <a:schemeClr val="tx1"/>
                        </a:solidFill>
                        <a:latin typeface="Meiryo UI" panose="020B0604030504040204" pitchFamily="50" charset="-128"/>
                        <a:ea typeface="Meiryo UI" panose="020B0604030504040204" pitchFamily="50" charset="-128"/>
                        <a:cs typeface="+mn-cs"/>
                      </a:endParaRPr>
                    </a:p>
                    <a:p>
                      <a:pPr marL="0" indent="0" algn="ctr" defTabSz="914400" rtl="0" eaLnBrk="1" latinLnBrk="0" hangingPunct="1">
                        <a:spcAft>
                          <a:spcPts val="600"/>
                        </a:spcAft>
                        <a:buFont typeface="Arial" panose="020B0604020202020204" pitchFamily="34" charset="0"/>
                        <a:buNone/>
                      </a:pPr>
                      <a:r>
                        <a:rPr kumimoji="1" lang="en-US" altLang="ja-JP" sz="1050" b="1" kern="1200" dirty="0">
                          <a:solidFill>
                            <a:schemeClr val="tx1"/>
                          </a:solidFill>
                          <a:latin typeface="Meiryo UI" panose="020B0604030504040204" pitchFamily="50" charset="-128"/>
                          <a:ea typeface="Meiryo UI" panose="020B0604030504040204" pitchFamily="50" charset="-128"/>
                          <a:cs typeface="+mn-cs"/>
                        </a:rPr>
                        <a:t>【</a:t>
                      </a:r>
                      <a:r>
                        <a:rPr kumimoji="1" lang="ja-JP" altLang="en-US" sz="1050" b="1" i="0" kern="1200" dirty="0">
                          <a:solidFill>
                            <a:schemeClr val="dk1"/>
                          </a:solidFill>
                          <a:effectLst/>
                          <a:latin typeface="Meiryo UI" panose="020B0604030504040204" pitchFamily="50" charset="-128"/>
                          <a:ea typeface="Meiryo UI" panose="020B0604030504040204" pitchFamily="50" charset="-128"/>
                          <a:cs typeface="+mn-cs"/>
                        </a:rPr>
                        <a:t>地域誘客プロモーションムービー</a:t>
                      </a:r>
                      <a:r>
                        <a:rPr kumimoji="1" lang="en-US" altLang="ja-JP" sz="1050" b="1" kern="1200" dirty="0">
                          <a:solidFill>
                            <a:schemeClr val="tx1"/>
                          </a:solidFill>
                          <a:latin typeface="Meiryo UI" panose="020B0604030504040204" pitchFamily="50" charset="-128"/>
                          <a:ea typeface="Meiryo UI" panose="020B0604030504040204" pitchFamily="50" charset="-128"/>
                          <a:cs typeface="+mn-cs"/>
                        </a:rPr>
                        <a:t>】</a:t>
                      </a:r>
                    </a:p>
                    <a:p>
                      <a:pPr marL="0" indent="0" algn="l" defTabSz="914400" rtl="0" eaLnBrk="1" latinLnBrk="0" hangingPunct="1">
                        <a:spcAft>
                          <a:spcPts val="600"/>
                        </a:spcAft>
                        <a:buFont typeface="Arial" panose="020B0604020202020204" pitchFamily="34" charset="0"/>
                        <a:buNone/>
                      </a:pPr>
                      <a:endParaRPr kumimoji="1" lang="en-US" altLang="ja-JP" sz="1050" kern="1200" dirty="0">
                        <a:solidFill>
                          <a:schemeClr val="tx1"/>
                        </a:solidFill>
                        <a:latin typeface="Meiryo UI" panose="020B0604030504040204" pitchFamily="50" charset="-128"/>
                        <a:ea typeface="Meiryo UI" panose="020B0604030504040204" pitchFamily="50" charset="-128"/>
                        <a:cs typeface="+mn-cs"/>
                        <a:hlinkClick r:id="rId3"/>
                      </a:endParaRPr>
                    </a:p>
                    <a:p>
                      <a:pPr marL="0" indent="0" algn="l" defTabSz="914400" rtl="0" eaLnBrk="1" latinLnBrk="0" hangingPunct="1">
                        <a:spcAft>
                          <a:spcPts val="600"/>
                        </a:spcAft>
                        <a:buFont typeface="Arial" panose="020B0604020202020204" pitchFamily="34" charset="0"/>
                        <a:buNone/>
                      </a:pPr>
                      <a:endParaRPr kumimoji="1" lang="en-US" altLang="ja-JP" sz="1050" kern="1200" dirty="0">
                        <a:solidFill>
                          <a:schemeClr val="tx1"/>
                        </a:solidFill>
                        <a:latin typeface="Meiryo UI" panose="020B0604030504040204" pitchFamily="50" charset="-128"/>
                        <a:ea typeface="Meiryo UI" panose="020B0604030504040204" pitchFamily="50" charset="-128"/>
                        <a:cs typeface="+mn-cs"/>
                        <a:hlinkClick r:id="rId3"/>
                      </a:endParaRPr>
                    </a:p>
                    <a:p>
                      <a:pPr marL="0" indent="0" algn="l" defTabSz="914400" rtl="0" eaLnBrk="1" latinLnBrk="0" hangingPunct="1">
                        <a:spcAft>
                          <a:spcPts val="600"/>
                        </a:spcAft>
                        <a:buFont typeface="Arial" panose="020B0604020202020204" pitchFamily="34" charset="0"/>
                        <a:buNone/>
                      </a:pPr>
                      <a:endParaRPr kumimoji="1" lang="en-US" altLang="ja-JP" sz="1050" kern="1200" dirty="0">
                        <a:solidFill>
                          <a:schemeClr val="tx1"/>
                        </a:solidFill>
                        <a:latin typeface="Meiryo UI" panose="020B0604030504040204" pitchFamily="50" charset="-128"/>
                        <a:ea typeface="Meiryo UI" panose="020B0604030504040204" pitchFamily="50" charset="-128"/>
                        <a:cs typeface="+mn-cs"/>
                        <a:hlinkClick r:id="rId3"/>
                      </a:endParaRPr>
                    </a:p>
                    <a:p>
                      <a:pPr marL="0" indent="0" algn="l" defTabSz="914400" rtl="0" eaLnBrk="1" latinLnBrk="0" hangingPunct="1">
                        <a:spcAft>
                          <a:spcPts val="600"/>
                        </a:spcAft>
                        <a:buFont typeface="Arial" panose="020B0604020202020204" pitchFamily="34" charset="0"/>
                        <a:buNone/>
                      </a:pPr>
                      <a:endParaRPr kumimoji="1" lang="en-US" altLang="ja-JP" sz="1050" kern="1200" dirty="0">
                        <a:solidFill>
                          <a:schemeClr val="tx1"/>
                        </a:solidFill>
                        <a:latin typeface="Meiryo UI" panose="020B0604030504040204" pitchFamily="50" charset="-128"/>
                        <a:ea typeface="Meiryo UI" panose="020B0604030504040204" pitchFamily="50" charset="-128"/>
                        <a:cs typeface="+mn-cs"/>
                        <a:hlinkClick r:id="rId3"/>
                      </a:endParaRPr>
                    </a:p>
                    <a:p>
                      <a:pPr marL="0" indent="0" algn="l" defTabSz="914400" rtl="0" eaLnBrk="1" latinLnBrk="0" hangingPunct="1">
                        <a:spcAft>
                          <a:spcPts val="600"/>
                        </a:spcAft>
                        <a:buFont typeface="Arial" panose="020B0604020202020204" pitchFamily="34" charset="0"/>
                        <a:buNone/>
                      </a:pPr>
                      <a:endParaRPr kumimoji="1" lang="en-US" altLang="ja-JP" sz="1050" kern="1200" dirty="0">
                        <a:solidFill>
                          <a:schemeClr val="tx1"/>
                        </a:solidFill>
                        <a:latin typeface="Meiryo UI" panose="020B0604030504040204" pitchFamily="50" charset="-128"/>
                        <a:ea typeface="Meiryo UI" panose="020B0604030504040204" pitchFamily="50" charset="-128"/>
                        <a:cs typeface="+mn-cs"/>
                        <a:hlinkClick r:id="rId3"/>
                      </a:endParaRPr>
                    </a:p>
                    <a:p>
                      <a:pPr marL="0" indent="0" algn="ctr" defTabSz="914400" rtl="0" eaLnBrk="1" latinLnBrk="0" hangingPunct="1">
                        <a:spcAft>
                          <a:spcPts val="600"/>
                        </a:spcAft>
                        <a:buFont typeface="Arial" panose="020B0604020202020204" pitchFamily="34" charset="0"/>
                        <a:buNone/>
                      </a:pPr>
                      <a:r>
                        <a:rPr kumimoji="1" lang="en-US" altLang="ja-JP" sz="900" kern="1200" dirty="0">
                          <a:solidFill>
                            <a:schemeClr val="tx1"/>
                          </a:solidFill>
                          <a:latin typeface="Meiryo UI" panose="020B0604030504040204" pitchFamily="50" charset="-128"/>
                          <a:ea typeface="Meiryo UI" panose="020B0604030504040204" pitchFamily="50" charset="-128"/>
                          <a:cs typeface="+mn-cs"/>
                          <a:hlinkClick r:id="rId3"/>
                        </a:rPr>
                        <a:t>https://www.youtube.com/watch?v=0lgLhV0d41Q</a:t>
                      </a:r>
                      <a:endParaRPr kumimoji="1" lang="en-US" altLang="ja-JP" sz="900" kern="1200" dirty="0">
                        <a:solidFill>
                          <a:schemeClr val="tx1"/>
                        </a:solidFill>
                        <a:latin typeface="Meiryo UI" panose="020B0604030504040204" pitchFamily="50" charset="-128"/>
                        <a:ea typeface="Meiryo UI" panose="020B0604030504040204" pitchFamily="50" charset="-128"/>
                        <a:cs typeface="+mn-cs"/>
                      </a:endParaRPr>
                    </a:p>
                  </a:txBody>
                  <a:tcPr>
                    <a:solidFill>
                      <a:schemeClr val="bg2"/>
                    </a:solidFill>
                  </a:tcPr>
                </a:tc>
                <a:tc>
                  <a:txBody>
                    <a:bodyPr/>
                    <a:lstStyle/>
                    <a:p>
                      <a:pPr marL="85725" indent="-85725" algn="l" defTabSz="914400" rtl="0" eaLnBrk="1" latinLnBrk="0" hangingPunct="1">
                        <a:spcAft>
                          <a:spcPts val="600"/>
                        </a:spcAft>
                        <a:buFont typeface="Arial" panose="020B0604020202020204" pitchFamily="34" charset="0"/>
                        <a:buChar char="•"/>
                        <a:tabLst>
                          <a:tab pos="777875" algn="l"/>
                        </a:tabLst>
                      </a:pPr>
                      <a:r>
                        <a:rPr kumimoji="1" lang="ja-JP" altLang="en-US" sz="1050" kern="1200" dirty="0">
                          <a:solidFill>
                            <a:schemeClr val="tx1"/>
                          </a:solidFill>
                          <a:latin typeface="Meiryo UI" panose="020B0604030504040204" pitchFamily="50" charset="-128"/>
                          <a:ea typeface="Meiryo UI" panose="020B0604030504040204" pitchFamily="50" charset="-128"/>
                          <a:cs typeface="+mn-cs"/>
                        </a:rPr>
                        <a:t>商品概要：九州で地元グルメを満喫する３泊４日、九州の歴史と伝統を体感する２泊３日、九州の絶景ポイントをサイクリングで巡る２泊３日　</a:t>
                      </a:r>
                      <a:r>
                        <a:rPr kumimoji="1" lang="en-US" altLang="ja-JP" sz="1050" kern="1200" dirty="0">
                          <a:solidFill>
                            <a:schemeClr val="tx1"/>
                          </a:solidFill>
                          <a:latin typeface="Meiryo UI" panose="020B0604030504040204" pitchFamily="50" charset="-128"/>
                          <a:ea typeface="Meiryo UI" panose="020B0604030504040204" pitchFamily="50" charset="-128"/>
                          <a:cs typeface="+mn-cs"/>
                        </a:rPr>
                        <a:t>(</a:t>
                      </a:r>
                      <a:r>
                        <a:rPr kumimoji="1" lang="ja-JP" altLang="en-US" sz="1050" kern="1200" dirty="0">
                          <a:solidFill>
                            <a:schemeClr val="tx1"/>
                          </a:solidFill>
                          <a:latin typeface="Meiryo UI" panose="020B0604030504040204" pitchFamily="50" charset="-128"/>
                          <a:ea typeface="Meiryo UI" panose="020B0604030504040204" pitchFamily="50" charset="-128"/>
                          <a:cs typeface="+mn-cs"/>
                        </a:rPr>
                        <a:t>鹿児島発</a:t>
                      </a:r>
                      <a:r>
                        <a:rPr kumimoji="1" lang="en-US" altLang="ja-JP" sz="1050" kern="1200" dirty="0">
                          <a:solidFill>
                            <a:schemeClr val="tx1"/>
                          </a:solidFill>
                          <a:latin typeface="Meiryo UI" panose="020B0604030504040204" pitchFamily="50" charset="-128"/>
                          <a:ea typeface="Meiryo UI" panose="020B0604030504040204" pitchFamily="50" charset="-128"/>
                          <a:cs typeface="+mn-cs"/>
                        </a:rPr>
                        <a:t>)</a:t>
                      </a:r>
                      <a:r>
                        <a:rPr kumimoji="1" lang="ja-JP" altLang="en-US" sz="1050" kern="1200" dirty="0">
                          <a:solidFill>
                            <a:schemeClr val="tx1"/>
                          </a:solidFill>
                          <a:latin typeface="Meiryo UI" panose="020B0604030504040204" pitchFamily="50" charset="-128"/>
                          <a:ea typeface="Meiryo UI" panose="020B0604030504040204" pitchFamily="50" charset="-128"/>
                          <a:cs typeface="+mn-cs"/>
                        </a:rPr>
                        <a:t>　等</a:t>
                      </a:r>
                      <a:endParaRPr kumimoji="1" lang="en-US" altLang="ja-JP" sz="1050" kern="1200" dirty="0">
                        <a:solidFill>
                          <a:schemeClr val="tx1"/>
                        </a:solidFill>
                        <a:latin typeface="Meiryo UI" panose="020B0604030504040204" pitchFamily="50" charset="-128"/>
                        <a:ea typeface="Meiryo UI" panose="020B0604030504040204" pitchFamily="50" charset="-128"/>
                        <a:cs typeface="+mn-cs"/>
                      </a:endParaRPr>
                    </a:p>
                    <a:p>
                      <a:pPr marL="85725" indent="-85725" algn="l" defTabSz="914400" rtl="0" eaLnBrk="1" latinLnBrk="0" hangingPunct="1">
                        <a:spcAft>
                          <a:spcPts val="600"/>
                        </a:spcAft>
                        <a:buFont typeface="Arial" panose="020B0604020202020204" pitchFamily="34" charset="0"/>
                        <a:buChar char="•"/>
                      </a:pPr>
                      <a:r>
                        <a:rPr kumimoji="1" lang="ja-JP" altLang="en-US" sz="1050" kern="1200" dirty="0">
                          <a:solidFill>
                            <a:schemeClr val="tx1"/>
                          </a:solidFill>
                          <a:latin typeface="Meiryo UI" panose="020B0604030504040204" pitchFamily="50" charset="-128"/>
                          <a:ea typeface="Meiryo UI" panose="020B0604030504040204" pitchFamily="50" charset="-128"/>
                          <a:cs typeface="+mn-cs"/>
                        </a:rPr>
                        <a:t>欧米豪の富裕層にニーズの高い「サステナビリティ」「アクティビティ」「ガストロノミー」を実際に体験</a:t>
                      </a:r>
                      <a:endParaRPr kumimoji="1" lang="en-US" altLang="ja-JP" sz="1050" kern="1200" dirty="0">
                        <a:solidFill>
                          <a:schemeClr val="tx1"/>
                        </a:solidFill>
                        <a:latin typeface="Meiryo UI" panose="020B0604030504040204" pitchFamily="50" charset="-128"/>
                        <a:ea typeface="Meiryo UI" panose="020B0604030504040204" pitchFamily="50" charset="-128"/>
                        <a:cs typeface="+mn-cs"/>
                      </a:endParaRPr>
                    </a:p>
                    <a:p>
                      <a:pPr marL="85725" indent="-85725" algn="l" defTabSz="914400" rtl="0" eaLnBrk="1" latinLnBrk="0" hangingPunct="1">
                        <a:spcAft>
                          <a:spcPts val="600"/>
                        </a:spcAft>
                        <a:buFont typeface="Arial" panose="020B0604020202020204" pitchFamily="34" charset="0"/>
                        <a:buChar char="•"/>
                      </a:pPr>
                      <a:r>
                        <a:rPr kumimoji="1" lang="ja-JP" altLang="en-US" sz="1050" kern="1200" dirty="0">
                          <a:solidFill>
                            <a:schemeClr val="tx1"/>
                          </a:solidFill>
                          <a:latin typeface="Meiryo UI" panose="020B0604030504040204" pitchFamily="50" charset="-128"/>
                          <a:ea typeface="Meiryo UI" panose="020B0604030504040204" pitchFamily="50" charset="-128"/>
                          <a:cs typeface="+mn-cs"/>
                        </a:rPr>
                        <a:t>現在発売中の３都市周遊商品をベースにツアー内容をブラッシュアップしていき、</a:t>
                      </a:r>
                      <a:r>
                        <a:rPr lang="ja-JP" altLang="en-US" sz="1050" dirty="0">
                          <a:latin typeface="Meiryo UI" panose="020B0604030504040204" pitchFamily="50" charset="-128"/>
                          <a:ea typeface="Meiryo UI" panose="020B0604030504040204" pitchFamily="50" charset="-128"/>
                        </a:rPr>
                        <a:t>新商品の検討や既存商品の継続を行っていく予定</a:t>
                      </a:r>
                      <a:r>
                        <a:rPr lang="ja-JP" altLang="en-US" sz="1050" dirty="0"/>
                        <a:t>。</a:t>
                      </a:r>
                      <a:endParaRPr kumimoji="1" lang="en-US" altLang="ja-JP" sz="1050" kern="1200" dirty="0">
                        <a:solidFill>
                          <a:schemeClr val="tx1"/>
                        </a:solidFill>
                        <a:latin typeface="Meiryo UI" panose="020B0604030504040204" pitchFamily="50" charset="-128"/>
                        <a:ea typeface="Meiryo UI" panose="020B0604030504040204" pitchFamily="50" charset="-128"/>
                        <a:cs typeface="+mn-cs"/>
                      </a:endParaRPr>
                    </a:p>
                  </a:txBody>
                  <a:tcPr>
                    <a:solidFill>
                      <a:schemeClr val="bg2"/>
                    </a:solidFill>
                  </a:tcPr>
                </a:tc>
                <a:extLst>
                  <a:ext uri="{0D108BD9-81ED-4DB2-BD59-A6C34878D82A}">
                    <a16:rowId xmlns:a16="http://schemas.microsoft.com/office/drawing/2014/main" val="3037287902"/>
                  </a:ext>
                </a:extLst>
              </a:tr>
            </a:tbl>
          </a:graphicData>
        </a:graphic>
      </p:graphicFrame>
      <p:pic>
        <p:nvPicPr>
          <p:cNvPr id="43" name="Picture 6" descr="訪日外国人観光客向けパッケージ旅行「サンライズツアー」にて ...">
            <a:extLst>
              <a:ext uri="{FF2B5EF4-FFF2-40B4-BE49-F238E27FC236}">
                <a16:creationId xmlns:a16="http://schemas.microsoft.com/office/drawing/2014/main" id="{1B6B1EE6-F647-52FD-F5A0-F935F979F8EC}"/>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572"/>
          <a:stretch/>
        </p:blipFill>
        <p:spPr bwMode="auto">
          <a:xfrm>
            <a:off x="6269261" y="4077396"/>
            <a:ext cx="1516472" cy="1039859"/>
          </a:xfrm>
          <a:prstGeom prst="rect">
            <a:avLst/>
          </a:prstGeom>
          <a:noFill/>
          <a:extLst>
            <a:ext uri="{909E8E84-426E-40DD-AFC4-6F175D3DCCD1}">
              <a14:hiddenFill xmlns:a14="http://schemas.microsoft.com/office/drawing/2010/main">
                <a:solidFill>
                  <a:srgbClr val="FFFFFF"/>
                </a:solidFill>
              </a14:hiddenFill>
            </a:ext>
          </a:extLst>
        </p:spPr>
      </p:pic>
      <p:sp>
        <p:nvSpPr>
          <p:cNvPr id="47" name="テキスト ボックス 46">
            <a:extLst>
              <a:ext uri="{FF2B5EF4-FFF2-40B4-BE49-F238E27FC236}">
                <a16:creationId xmlns:a16="http://schemas.microsoft.com/office/drawing/2014/main" id="{F009E512-E6C9-C501-3CBB-881C0926EE98}"/>
              </a:ext>
            </a:extLst>
          </p:cNvPr>
          <p:cNvSpPr txBox="1"/>
          <p:nvPr/>
        </p:nvSpPr>
        <p:spPr>
          <a:xfrm>
            <a:off x="8768286" y="5174114"/>
            <a:ext cx="2325583" cy="215444"/>
          </a:xfrm>
          <a:prstGeom prst="rect">
            <a:avLst/>
          </a:prstGeom>
          <a:noFill/>
        </p:spPr>
        <p:txBody>
          <a:bodyPr wrap="square" rtlCol="0">
            <a:spAutoFit/>
          </a:bodyPr>
          <a:lstStyle/>
          <a:p>
            <a:r>
              <a:rPr lang="ja-JP" altLang="en-US" sz="800" dirty="0">
                <a:latin typeface="Meiryo UI" panose="020B0604030504040204" pitchFamily="50" charset="-128"/>
                <a:ea typeface="Meiryo UI" panose="020B0604030504040204" pitchFamily="50" charset="-128"/>
              </a:rPr>
              <a:t>屋台（イメージ）　画像提供：イデアパートナーズ㈱</a:t>
            </a:r>
          </a:p>
        </p:txBody>
      </p:sp>
      <p:sp>
        <p:nvSpPr>
          <p:cNvPr id="2" name="角丸四角形 1"/>
          <p:cNvSpPr/>
          <p:nvPr/>
        </p:nvSpPr>
        <p:spPr>
          <a:xfrm>
            <a:off x="6691147" y="4193888"/>
            <a:ext cx="1049755" cy="398091"/>
          </a:xfrm>
          <a:prstGeom prst="roundRect">
            <a:avLst>
              <a:gd name="adj" fmla="val 3606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b="1" dirty="0"/>
              <a:t>しまなみ海道</a:t>
            </a:r>
            <a:endParaRPr lang="en-US" altLang="ja-JP" sz="900" b="1" dirty="0"/>
          </a:p>
          <a:p>
            <a:pPr algn="ctr"/>
            <a:r>
              <a:rPr lang="ja-JP" altLang="en-US" sz="900" b="1" dirty="0"/>
              <a:t>栗島海峡大橋</a:t>
            </a:r>
          </a:p>
        </p:txBody>
      </p:sp>
      <p:pic>
        <p:nvPicPr>
          <p:cNvPr id="3" name="図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18811" y="4081111"/>
            <a:ext cx="1349112" cy="1045475"/>
          </a:xfrm>
          <a:prstGeom prst="rect">
            <a:avLst/>
          </a:prstGeom>
        </p:spPr>
      </p:pic>
      <p:pic>
        <p:nvPicPr>
          <p:cNvPr id="4" name="図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78656" y="4054451"/>
            <a:ext cx="1834498" cy="1031905"/>
          </a:xfrm>
          <a:prstGeom prst="rect">
            <a:avLst/>
          </a:prstGeom>
        </p:spPr>
      </p:pic>
      <p:pic>
        <p:nvPicPr>
          <p:cNvPr id="7" name="図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19174" y="4078794"/>
            <a:ext cx="1829525" cy="1029108"/>
          </a:xfrm>
          <a:prstGeom prst="rect">
            <a:avLst/>
          </a:prstGeom>
        </p:spPr>
      </p:pic>
      <p:sp>
        <p:nvSpPr>
          <p:cNvPr id="9" name="Google Shape;10;p1">
            <a:extLst>
              <a:ext uri="{FF2B5EF4-FFF2-40B4-BE49-F238E27FC236}">
                <a16:creationId xmlns:a16="http://schemas.microsoft.com/office/drawing/2014/main" id="{798B0C29-4282-60EC-D0AD-46D1F6F18F4A}"/>
              </a:ext>
            </a:extLst>
          </p:cNvPr>
          <p:cNvSpPr/>
          <p:nvPr/>
        </p:nvSpPr>
        <p:spPr>
          <a:xfrm>
            <a:off x="-1" y="0"/>
            <a:ext cx="9744073" cy="358775"/>
          </a:xfrm>
          <a:prstGeom prst="rect">
            <a:avLst/>
          </a:prstGeom>
          <a:solidFill>
            <a:srgbClr val="9999FF">
              <a:alpha val="49803"/>
            </a:srgbClr>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pic>
        <p:nvPicPr>
          <p:cNvPr id="12" name="Google Shape;16;p1" descr="横組みロゴ_透過">
            <a:extLst>
              <a:ext uri="{FF2B5EF4-FFF2-40B4-BE49-F238E27FC236}">
                <a16:creationId xmlns:a16="http://schemas.microsoft.com/office/drawing/2014/main" id="{13B5E5A2-E5ED-B48B-ABD2-48AD5F38EC2C}"/>
              </a:ext>
            </a:extLst>
          </p:cNvPr>
          <p:cNvPicPr preferRelativeResize="0"/>
          <p:nvPr/>
        </p:nvPicPr>
        <p:blipFill rotWithShape="1">
          <a:blip r:embed="rId8">
            <a:alphaModFix/>
          </a:blip>
          <a:srcRect/>
          <a:stretch/>
        </p:blipFill>
        <p:spPr>
          <a:xfrm>
            <a:off x="123826" y="12014"/>
            <a:ext cx="1281113" cy="301625"/>
          </a:xfrm>
          <a:prstGeom prst="rect">
            <a:avLst/>
          </a:prstGeom>
          <a:noFill/>
          <a:ln>
            <a:noFill/>
          </a:ln>
        </p:spPr>
      </p:pic>
      <p:pic>
        <p:nvPicPr>
          <p:cNvPr id="13" name="Google Shape;18;p1">
            <a:extLst>
              <a:ext uri="{FF2B5EF4-FFF2-40B4-BE49-F238E27FC236}">
                <a16:creationId xmlns:a16="http://schemas.microsoft.com/office/drawing/2014/main" id="{5F00D04D-D2DA-354A-86FA-5B5E98353813}"/>
              </a:ext>
            </a:extLst>
          </p:cNvPr>
          <p:cNvPicPr preferRelativeResize="0"/>
          <p:nvPr/>
        </p:nvPicPr>
        <p:blipFill rotWithShape="1">
          <a:blip r:embed="rId9">
            <a:alphaModFix/>
          </a:blip>
          <a:srcRect/>
          <a:stretch/>
        </p:blipFill>
        <p:spPr>
          <a:xfrm>
            <a:off x="8844833" y="18662"/>
            <a:ext cx="721339" cy="294039"/>
          </a:xfrm>
          <a:prstGeom prst="rect">
            <a:avLst/>
          </a:prstGeom>
          <a:noFill/>
          <a:ln>
            <a:noFill/>
          </a:ln>
        </p:spPr>
      </p:pic>
      <p:pic>
        <p:nvPicPr>
          <p:cNvPr id="14" name="Google Shape;19;p1">
            <a:extLst>
              <a:ext uri="{FF2B5EF4-FFF2-40B4-BE49-F238E27FC236}">
                <a16:creationId xmlns:a16="http://schemas.microsoft.com/office/drawing/2014/main" id="{49D1F789-961A-BD7B-37BC-644C6CDD2C7D}"/>
              </a:ext>
            </a:extLst>
          </p:cNvPr>
          <p:cNvPicPr preferRelativeResize="0"/>
          <p:nvPr/>
        </p:nvPicPr>
        <p:blipFill rotWithShape="1">
          <a:blip r:embed="rId10">
            <a:alphaModFix/>
          </a:blip>
          <a:srcRect/>
          <a:stretch/>
        </p:blipFill>
        <p:spPr>
          <a:xfrm>
            <a:off x="7027497" y="33355"/>
            <a:ext cx="565104" cy="297383"/>
          </a:xfrm>
          <a:prstGeom prst="rect">
            <a:avLst/>
          </a:prstGeom>
          <a:noFill/>
          <a:ln>
            <a:noFill/>
          </a:ln>
        </p:spPr>
      </p:pic>
      <p:pic>
        <p:nvPicPr>
          <p:cNvPr id="15" name="Google Shape;20;p1">
            <a:extLst>
              <a:ext uri="{FF2B5EF4-FFF2-40B4-BE49-F238E27FC236}">
                <a16:creationId xmlns:a16="http://schemas.microsoft.com/office/drawing/2014/main" id="{158758EA-1B8E-260F-FA84-B9507042FB88}"/>
              </a:ext>
            </a:extLst>
          </p:cNvPr>
          <p:cNvPicPr preferRelativeResize="0"/>
          <p:nvPr/>
        </p:nvPicPr>
        <p:blipFill rotWithShape="1">
          <a:blip r:embed="rId11">
            <a:alphaModFix/>
          </a:blip>
          <a:srcRect/>
          <a:stretch/>
        </p:blipFill>
        <p:spPr>
          <a:xfrm>
            <a:off x="7653732" y="-39441"/>
            <a:ext cx="437655" cy="437655"/>
          </a:xfrm>
          <a:prstGeom prst="rect">
            <a:avLst/>
          </a:prstGeom>
          <a:noFill/>
          <a:ln>
            <a:noFill/>
          </a:ln>
        </p:spPr>
      </p:pic>
      <p:pic>
        <p:nvPicPr>
          <p:cNvPr id="16" name="Google Shape;21;p1">
            <a:extLst>
              <a:ext uri="{FF2B5EF4-FFF2-40B4-BE49-F238E27FC236}">
                <a16:creationId xmlns:a16="http://schemas.microsoft.com/office/drawing/2014/main" id="{CFC65FB0-C56E-5127-C24B-7BCB5C71393C}"/>
              </a:ext>
            </a:extLst>
          </p:cNvPr>
          <p:cNvPicPr preferRelativeResize="0"/>
          <p:nvPr/>
        </p:nvPicPr>
        <p:blipFill rotWithShape="1">
          <a:blip r:embed="rId12">
            <a:alphaModFix/>
          </a:blip>
          <a:srcRect/>
          <a:stretch/>
        </p:blipFill>
        <p:spPr>
          <a:xfrm>
            <a:off x="8146574" y="16841"/>
            <a:ext cx="643072" cy="322749"/>
          </a:xfrm>
          <a:prstGeom prst="rect">
            <a:avLst/>
          </a:prstGeom>
          <a:noFill/>
          <a:ln>
            <a:noFill/>
          </a:ln>
        </p:spPr>
      </p:pic>
      <p:pic>
        <p:nvPicPr>
          <p:cNvPr id="17" name="Google Shape;22;p1">
            <a:extLst>
              <a:ext uri="{FF2B5EF4-FFF2-40B4-BE49-F238E27FC236}">
                <a16:creationId xmlns:a16="http://schemas.microsoft.com/office/drawing/2014/main" id="{B82F3E71-5FB2-8180-064B-2AA1CCA80CCC}"/>
              </a:ext>
            </a:extLst>
          </p:cNvPr>
          <p:cNvPicPr preferRelativeResize="0"/>
          <p:nvPr/>
        </p:nvPicPr>
        <p:blipFill rotWithShape="1">
          <a:blip r:embed="rId13">
            <a:alphaModFix/>
          </a:blip>
          <a:srcRect/>
          <a:stretch/>
        </p:blipFill>
        <p:spPr>
          <a:xfrm>
            <a:off x="6351268" y="42525"/>
            <a:ext cx="565104" cy="279042"/>
          </a:xfrm>
          <a:prstGeom prst="rect">
            <a:avLst/>
          </a:prstGeom>
          <a:noFill/>
          <a:ln>
            <a:noFill/>
          </a:ln>
        </p:spPr>
      </p:pic>
      <p:pic>
        <p:nvPicPr>
          <p:cNvPr id="21" name="Picture 2">
            <a:extLst>
              <a:ext uri="{FF2B5EF4-FFF2-40B4-BE49-F238E27FC236}">
                <a16:creationId xmlns:a16="http://schemas.microsoft.com/office/drawing/2014/main" id="{A0C46848-BCBC-C2F3-D03C-DBE2C42E2D52}"/>
              </a:ext>
            </a:extLst>
          </p:cNvPr>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8468110" y="5695941"/>
            <a:ext cx="3248827" cy="58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Google Shape;14;p1">
            <a:extLst>
              <a:ext uri="{FF2B5EF4-FFF2-40B4-BE49-F238E27FC236}">
                <a16:creationId xmlns:a16="http://schemas.microsoft.com/office/drawing/2014/main" id="{29947801-1F9A-2D83-50F5-B471B5B6CE0F}"/>
              </a:ext>
            </a:extLst>
          </p:cNvPr>
          <p:cNvSpPr/>
          <p:nvPr/>
        </p:nvSpPr>
        <p:spPr>
          <a:xfrm>
            <a:off x="9744075" y="-6647"/>
            <a:ext cx="2447925" cy="358775"/>
          </a:xfrm>
          <a:prstGeom prst="rect">
            <a:avLst/>
          </a:prstGeom>
          <a:solidFill>
            <a:srgbClr val="000066"/>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23" name="Google Shape;15;p1">
            <a:extLst>
              <a:ext uri="{FF2B5EF4-FFF2-40B4-BE49-F238E27FC236}">
                <a16:creationId xmlns:a16="http://schemas.microsoft.com/office/drawing/2014/main" id="{3E833E6C-CFD2-2914-1F14-88E8E45A95CA}"/>
              </a:ext>
            </a:extLst>
          </p:cNvPr>
          <p:cNvSpPr txBox="1"/>
          <p:nvPr/>
        </p:nvSpPr>
        <p:spPr>
          <a:xfrm>
            <a:off x="9867899" y="16867"/>
            <a:ext cx="2200275" cy="312145"/>
          </a:xfrm>
          <a:prstGeom prst="rect">
            <a:avLst/>
          </a:prstGeom>
          <a:noFill/>
          <a:ln>
            <a:noFill/>
          </a:ln>
        </p:spPr>
        <p:txBody>
          <a:bodyPr spcFirstLastPara="1" wrap="square" lIns="95750" tIns="47875" rIns="95750" bIns="47875" anchor="t" anchorCtr="0">
            <a:spAutoFit/>
          </a:bodyPr>
          <a:lstStyle/>
          <a:p>
            <a:pPr marL="0" marR="0" lvl="0" indent="0" algn="ctr" rtl="0">
              <a:spcBef>
                <a:spcPts val="0"/>
              </a:spcBef>
              <a:spcAft>
                <a:spcPts val="0"/>
              </a:spcAft>
              <a:buNone/>
            </a:pPr>
            <a:r>
              <a:rPr lang="en-US" sz="1400" b="1" i="0" u="none" strike="noStrike" cap="none" dirty="0">
                <a:solidFill>
                  <a:schemeClr val="lt1"/>
                </a:solidFill>
                <a:latin typeface="MS PGothic"/>
                <a:ea typeface="MS PGothic"/>
                <a:cs typeface="MS PGothic"/>
                <a:sym typeface="MS PGothic"/>
              </a:rPr>
              <a:t>https://www.jata-net.or.jp</a:t>
            </a:r>
            <a:endParaRPr dirty="0"/>
          </a:p>
        </p:txBody>
      </p:sp>
      <p:pic>
        <p:nvPicPr>
          <p:cNvPr id="5" name="図 4">
            <a:extLst>
              <a:ext uri="{FF2B5EF4-FFF2-40B4-BE49-F238E27FC236}">
                <a16:creationId xmlns:a16="http://schemas.microsoft.com/office/drawing/2014/main" id="{3281292F-6FBC-7B08-5129-68CE7608EF35}"/>
              </a:ext>
            </a:extLst>
          </p:cNvPr>
          <p:cNvPicPr>
            <a:picLocks noChangeAspect="1"/>
          </p:cNvPicPr>
          <p:nvPr/>
        </p:nvPicPr>
        <p:blipFill>
          <a:blip r:embed="rId15"/>
          <a:stretch>
            <a:fillRect/>
          </a:stretch>
        </p:blipFill>
        <p:spPr>
          <a:xfrm>
            <a:off x="7355741" y="5695941"/>
            <a:ext cx="859984" cy="832428"/>
          </a:xfrm>
          <a:prstGeom prst="rect">
            <a:avLst/>
          </a:prstGeom>
        </p:spPr>
      </p:pic>
      <p:cxnSp>
        <p:nvCxnSpPr>
          <p:cNvPr id="6" name="直線コネクタ 5">
            <a:extLst>
              <a:ext uri="{FF2B5EF4-FFF2-40B4-BE49-F238E27FC236}">
                <a16:creationId xmlns:a16="http://schemas.microsoft.com/office/drawing/2014/main" id="{25047A83-4FA6-AAF0-CE91-B32942477C45}"/>
              </a:ext>
            </a:extLst>
          </p:cNvPr>
          <p:cNvCxnSpPr>
            <a:cxnSpLocks/>
          </p:cNvCxnSpPr>
          <p:nvPr/>
        </p:nvCxnSpPr>
        <p:spPr>
          <a:xfrm>
            <a:off x="396000" y="1019011"/>
            <a:ext cx="11400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55449173-A327-448F-9F75-1E5C1047089A}"/>
              </a:ext>
            </a:extLst>
          </p:cNvPr>
          <p:cNvSpPr txBox="1"/>
          <p:nvPr/>
        </p:nvSpPr>
        <p:spPr>
          <a:xfrm>
            <a:off x="396000" y="473854"/>
            <a:ext cx="11400000" cy="461665"/>
          </a:xfrm>
          <a:prstGeom prst="rect">
            <a:avLst/>
          </a:prstGeom>
          <a:noFill/>
        </p:spPr>
        <p:txBody>
          <a:bodyPr wrap="square" rtlCol="0">
            <a:spAutoFit/>
          </a:bodyPr>
          <a:lstStyle/>
          <a:p>
            <a:pPr eaLnBrk="1" hangingPunct="1">
              <a:spcBef>
                <a:spcPct val="0"/>
              </a:spcBef>
              <a:buClrTx/>
              <a:buSzTx/>
              <a:buFontTx/>
              <a:buNone/>
            </a:pP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Ⅲ. </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地方誘客への取組み②　～</a:t>
            </a: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JTB</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a:t>
            </a: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Global Marketing Travel</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の事例～</a:t>
            </a:r>
          </a:p>
        </p:txBody>
      </p:sp>
      <p:sp>
        <p:nvSpPr>
          <p:cNvPr id="10" name="スライド番号プレースホルダー 1">
            <a:extLst>
              <a:ext uri="{FF2B5EF4-FFF2-40B4-BE49-F238E27FC236}">
                <a16:creationId xmlns:a16="http://schemas.microsoft.com/office/drawing/2014/main" id="{9A10175F-86CE-F8F1-4413-49F5461D3303}"/>
              </a:ext>
            </a:extLst>
          </p:cNvPr>
          <p:cNvSpPr>
            <a:spLocks noGrp="1"/>
          </p:cNvSpPr>
          <p:nvPr>
            <p:ph type="sldNum" sz="quarter" idx="12"/>
          </p:nvPr>
        </p:nvSpPr>
        <p:spPr>
          <a:xfrm>
            <a:off x="9254047" y="6330919"/>
            <a:ext cx="2743200" cy="365125"/>
          </a:xfrm>
        </p:spPr>
        <p:txBody>
          <a:bodyPr/>
          <a:lstStyle/>
          <a:p>
            <a:fld id="{777E92DA-E93F-413A-B94B-B30CB0038C2F}" type="slidenum">
              <a:rPr lang="en-US" altLang="ja-JP" sz="1800" b="1" smtClean="0"/>
              <a:pPr/>
              <a:t>13</a:t>
            </a:fld>
            <a:endParaRPr lang="en-US" altLang="ja-JP" sz="1800" b="1" dirty="0"/>
          </a:p>
        </p:txBody>
      </p:sp>
    </p:spTree>
    <p:extLst>
      <p:ext uri="{BB962C8B-B14F-4D97-AF65-F5344CB8AC3E}">
        <p14:creationId xmlns:p14="http://schemas.microsoft.com/office/powerpoint/2010/main" val="25293474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0;p1">
            <a:extLst>
              <a:ext uri="{FF2B5EF4-FFF2-40B4-BE49-F238E27FC236}">
                <a16:creationId xmlns:a16="http://schemas.microsoft.com/office/drawing/2014/main" id="{5E6FD427-15F3-73FA-349D-09E49B929BDF}"/>
              </a:ext>
            </a:extLst>
          </p:cNvPr>
          <p:cNvSpPr/>
          <p:nvPr/>
        </p:nvSpPr>
        <p:spPr>
          <a:xfrm>
            <a:off x="-1" y="0"/>
            <a:ext cx="9744073" cy="358775"/>
          </a:xfrm>
          <a:prstGeom prst="rect">
            <a:avLst/>
          </a:prstGeom>
          <a:solidFill>
            <a:srgbClr val="9999FF">
              <a:alpha val="49803"/>
            </a:srgbClr>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5" name="Google Shape;14;p1">
            <a:extLst>
              <a:ext uri="{FF2B5EF4-FFF2-40B4-BE49-F238E27FC236}">
                <a16:creationId xmlns:a16="http://schemas.microsoft.com/office/drawing/2014/main" id="{F6FA2631-DC6A-5391-5B5D-14BC69C47B1A}"/>
              </a:ext>
            </a:extLst>
          </p:cNvPr>
          <p:cNvSpPr/>
          <p:nvPr/>
        </p:nvSpPr>
        <p:spPr>
          <a:xfrm>
            <a:off x="9744075" y="-6647"/>
            <a:ext cx="2447925" cy="358775"/>
          </a:xfrm>
          <a:prstGeom prst="rect">
            <a:avLst/>
          </a:prstGeom>
          <a:solidFill>
            <a:srgbClr val="000066"/>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6" name="Google Shape;15;p1">
            <a:extLst>
              <a:ext uri="{FF2B5EF4-FFF2-40B4-BE49-F238E27FC236}">
                <a16:creationId xmlns:a16="http://schemas.microsoft.com/office/drawing/2014/main" id="{EE032B80-FDFA-3921-51D0-1649D7ED6045}"/>
              </a:ext>
            </a:extLst>
          </p:cNvPr>
          <p:cNvSpPr txBox="1"/>
          <p:nvPr/>
        </p:nvSpPr>
        <p:spPr>
          <a:xfrm>
            <a:off x="9867899" y="16867"/>
            <a:ext cx="2200275" cy="312145"/>
          </a:xfrm>
          <a:prstGeom prst="rect">
            <a:avLst/>
          </a:prstGeom>
          <a:noFill/>
          <a:ln>
            <a:noFill/>
          </a:ln>
        </p:spPr>
        <p:txBody>
          <a:bodyPr spcFirstLastPara="1" wrap="square" lIns="95750" tIns="47875" rIns="95750" bIns="47875" anchor="t" anchorCtr="0">
            <a:spAutoFit/>
          </a:bodyPr>
          <a:lstStyle/>
          <a:p>
            <a:pPr marL="0" marR="0" lvl="0" indent="0" algn="ctr" rtl="0">
              <a:spcBef>
                <a:spcPts val="0"/>
              </a:spcBef>
              <a:spcAft>
                <a:spcPts val="0"/>
              </a:spcAft>
              <a:buNone/>
            </a:pPr>
            <a:r>
              <a:rPr lang="en-US" sz="1400" b="1" i="0" u="none" strike="noStrike" cap="none" dirty="0">
                <a:solidFill>
                  <a:schemeClr val="lt1"/>
                </a:solidFill>
                <a:latin typeface="MS PGothic"/>
                <a:ea typeface="MS PGothic"/>
                <a:cs typeface="MS PGothic"/>
                <a:sym typeface="MS PGothic"/>
              </a:rPr>
              <a:t>https://www.jata-net.or.jp</a:t>
            </a:r>
            <a:endParaRPr dirty="0"/>
          </a:p>
        </p:txBody>
      </p:sp>
      <p:pic>
        <p:nvPicPr>
          <p:cNvPr id="7" name="Google Shape;16;p1" descr="横組みロゴ_透過">
            <a:extLst>
              <a:ext uri="{FF2B5EF4-FFF2-40B4-BE49-F238E27FC236}">
                <a16:creationId xmlns:a16="http://schemas.microsoft.com/office/drawing/2014/main" id="{BE3033A1-E4DC-C1A3-0702-C301452BA137}"/>
              </a:ext>
            </a:extLst>
          </p:cNvPr>
          <p:cNvPicPr preferRelativeResize="0"/>
          <p:nvPr/>
        </p:nvPicPr>
        <p:blipFill rotWithShape="1">
          <a:blip r:embed="rId2">
            <a:alphaModFix/>
          </a:blip>
          <a:srcRect/>
          <a:stretch/>
        </p:blipFill>
        <p:spPr>
          <a:xfrm>
            <a:off x="123826" y="12014"/>
            <a:ext cx="1281113" cy="301625"/>
          </a:xfrm>
          <a:prstGeom prst="rect">
            <a:avLst/>
          </a:prstGeom>
          <a:noFill/>
          <a:ln>
            <a:noFill/>
          </a:ln>
        </p:spPr>
      </p:pic>
      <p:pic>
        <p:nvPicPr>
          <p:cNvPr id="8" name="Google Shape;18;p1">
            <a:extLst>
              <a:ext uri="{FF2B5EF4-FFF2-40B4-BE49-F238E27FC236}">
                <a16:creationId xmlns:a16="http://schemas.microsoft.com/office/drawing/2014/main" id="{F786F250-39FA-D4E7-B1D1-E27F973C3662}"/>
              </a:ext>
            </a:extLst>
          </p:cNvPr>
          <p:cNvPicPr preferRelativeResize="0"/>
          <p:nvPr/>
        </p:nvPicPr>
        <p:blipFill rotWithShape="1">
          <a:blip r:embed="rId3">
            <a:alphaModFix/>
          </a:blip>
          <a:srcRect/>
          <a:stretch/>
        </p:blipFill>
        <p:spPr>
          <a:xfrm>
            <a:off x="8844833" y="18662"/>
            <a:ext cx="721339" cy="294039"/>
          </a:xfrm>
          <a:prstGeom prst="rect">
            <a:avLst/>
          </a:prstGeom>
          <a:noFill/>
          <a:ln>
            <a:noFill/>
          </a:ln>
        </p:spPr>
      </p:pic>
      <p:pic>
        <p:nvPicPr>
          <p:cNvPr id="9" name="Google Shape;19;p1">
            <a:extLst>
              <a:ext uri="{FF2B5EF4-FFF2-40B4-BE49-F238E27FC236}">
                <a16:creationId xmlns:a16="http://schemas.microsoft.com/office/drawing/2014/main" id="{0FD95B21-10DC-7EDB-779B-452867BA45F6}"/>
              </a:ext>
            </a:extLst>
          </p:cNvPr>
          <p:cNvPicPr preferRelativeResize="0"/>
          <p:nvPr/>
        </p:nvPicPr>
        <p:blipFill rotWithShape="1">
          <a:blip r:embed="rId4">
            <a:alphaModFix/>
          </a:blip>
          <a:srcRect/>
          <a:stretch/>
        </p:blipFill>
        <p:spPr>
          <a:xfrm>
            <a:off x="7027497" y="33355"/>
            <a:ext cx="565104" cy="297383"/>
          </a:xfrm>
          <a:prstGeom prst="rect">
            <a:avLst/>
          </a:prstGeom>
          <a:noFill/>
          <a:ln>
            <a:noFill/>
          </a:ln>
        </p:spPr>
      </p:pic>
      <p:pic>
        <p:nvPicPr>
          <p:cNvPr id="10" name="Google Shape;20;p1">
            <a:extLst>
              <a:ext uri="{FF2B5EF4-FFF2-40B4-BE49-F238E27FC236}">
                <a16:creationId xmlns:a16="http://schemas.microsoft.com/office/drawing/2014/main" id="{4D7DB06D-FA22-1115-6029-91A88E509070}"/>
              </a:ext>
            </a:extLst>
          </p:cNvPr>
          <p:cNvPicPr preferRelativeResize="0"/>
          <p:nvPr/>
        </p:nvPicPr>
        <p:blipFill rotWithShape="1">
          <a:blip r:embed="rId5">
            <a:alphaModFix/>
          </a:blip>
          <a:srcRect/>
          <a:stretch/>
        </p:blipFill>
        <p:spPr>
          <a:xfrm>
            <a:off x="7653732" y="-39441"/>
            <a:ext cx="437655" cy="437655"/>
          </a:xfrm>
          <a:prstGeom prst="rect">
            <a:avLst/>
          </a:prstGeom>
          <a:noFill/>
          <a:ln>
            <a:noFill/>
          </a:ln>
        </p:spPr>
      </p:pic>
      <p:pic>
        <p:nvPicPr>
          <p:cNvPr id="11" name="Google Shape;21;p1">
            <a:extLst>
              <a:ext uri="{FF2B5EF4-FFF2-40B4-BE49-F238E27FC236}">
                <a16:creationId xmlns:a16="http://schemas.microsoft.com/office/drawing/2014/main" id="{51CAC439-12F3-D3E1-075F-27F66A964CFE}"/>
              </a:ext>
            </a:extLst>
          </p:cNvPr>
          <p:cNvPicPr preferRelativeResize="0"/>
          <p:nvPr/>
        </p:nvPicPr>
        <p:blipFill rotWithShape="1">
          <a:blip r:embed="rId6">
            <a:alphaModFix/>
          </a:blip>
          <a:srcRect/>
          <a:stretch/>
        </p:blipFill>
        <p:spPr>
          <a:xfrm>
            <a:off x="8146574" y="16841"/>
            <a:ext cx="643072" cy="322749"/>
          </a:xfrm>
          <a:prstGeom prst="rect">
            <a:avLst/>
          </a:prstGeom>
          <a:noFill/>
          <a:ln>
            <a:noFill/>
          </a:ln>
        </p:spPr>
      </p:pic>
      <p:pic>
        <p:nvPicPr>
          <p:cNvPr id="12" name="Google Shape;22;p1">
            <a:extLst>
              <a:ext uri="{FF2B5EF4-FFF2-40B4-BE49-F238E27FC236}">
                <a16:creationId xmlns:a16="http://schemas.microsoft.com/office/drawing/2014/main" id="{5193A6C0-1E1B-135F-F2AD-4D848EF2D095}"/>
              </a:ext>
            </a:extLst>
          </p:cNvPr>
          <p:cNvPicPr preferRelativeResize="0"/>
          <p:nvPr/>
        </p:nvPicPr>
        <p:blipFill rotWithShape="1">
          <a:blip r:embed="rId7">
            <a:alphaModFix/>
          </a:blip>
          <a:srcRect/>
          <a:stretch/>
        </p:blipFill>
        <p:spPr>
          <a:xfrm>
            <a:off x="6351268" y="42525"/>
            <a:ext cx="565104" cy="279042"/>
          </a:xfrm>
          <a:prstGeom prst="rect">
            <a:avLst/>
          </a:prstGeom>
          <a:noFill/>
          <a:ln>
            <a:noFill/>
          </a:ln>
        </p:spPr>
      </p:pic>
      <p:cxnSp>
        <p:nvCxnSpPr>
          <p:cNvPr id="2" name="直線コネクタ 1">
            <a:extLst>
              <a:ext uri="{FF2B5EF4-FFF2-40B4-BE49-F238E27FC236}">
                <a16:creationId xmlns:a16="http://schemas.microsoft.com/office/drawing/2014/main" id="{02FE5261-9FEF-4C16-53E8-7A5F8544D3BB}"/>
              </a:ext>
            </a:extLst>
          </p:cNvPr>
          <p:cNvCxnSpPr>
            <a:cxnSpLocks/>
          </p:cNvCxnSpPr>
          <p:nvPr/>
        </p:nvCxnSpPr>
        <p:spPr>
          <a:xfrm>
            <a:off x="396000" y="1019011"/>
            <a:ext cx="11400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テキスト ボックス 2">
            <a:extLst>
              <a:ext uri="{FF2B5EF4-FFF2-40B4-BE49-F238E27FC236}">
                <a16:creationId xmlns:a16="http://schemas.microsoft.com/office/drawing/2014/main" id="{E2F99D16-0D40-9571-47D7-13B12E005906}"/>
              </a:ext>
            </a:extLst>
          </p:cNvPr>
          <p:cNvSpPr txBox="1"/>
          <p:nvPr/>
        </p:nvSpPr>
        <p:spPr>
          <a:xfrm>
            <a:off x="396000" y="473854"/>
            <a:ext cx="11400000" cy="461665"/>
          </a:xfrm>
          <a:prstGeom prst="rect">
            <a:avLst/>
          </a:prstGeom>
          <a:noFill/>
        </p:spPr>
        <p:txBody>
          <a:bodyPr wrap="square" rtlCol="0">
            <a:spAutoFit/>
          </a:bodyPr>
          <a:lstStyle/>
          <a:p>
            <a:pPr eaLnBrk="1" hangingPunct="1">
              <a:spcBef>
                <a:spcPct val="0"/>
              </a:spcBef>
              <a:buClrTx/>
              <a:buSzTx/>
              <a:buFontTx/>
              <a:buNone/>
            </a:pP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Ⅳ. </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双方向交流に向けて</a:t>
            </a:r>
          </a:p>
        </p:txBody>
      </p:sp>
      <p:sp>
        <p:nvSpPr>
          <p:cNvPr id="26" name="テキスト ボックス 25">
            <a:extLst>
              <a:ext uri="{FF2B5EF4-FFF2-40B4-BE49-F238E27FC236}">
                <a16:creationId xmlns:a16="http://schemas.microsoft.com/office/drawing/2014/main" id="{7F66F1E8-45CC-9810-8337-DCF9C5EB0823}"/>
              </a:ext>
            </a:extLst>
          </p:cNvPr>
          <p:cNvSpPr txBox="1"/>
          <p:nvPr/>
        </p:nvSpPr>
        <p:spPr>
          <a:xfrm>
            <a:off x="-40113" y="1612966"/>
            <a:ext cx="12108287" cy="430887"/>
          </a:xfrm>
          <a:prstGeom prst="rect">
            <a:avLst/>
          </a:prstGeom>
          <a:noFill/>
        </p:spPr>
        <p:txBody>
          <a:bodyPr wrap="square">
            <a:spAutoFit/>
          </a:bodyPr>
          <a:lstStyle/>
          <a:p>
            <a:pPr algn="ctr"/>
            <a:r>
              <a:rPr lang="ja-JP" altLang="en-US" sz="2200" b="1" dirty="0">
                <a:solidFill>
                  <a:srgbClr val="F73B5F"/>
                </a:solidFill>
                <a:effectLst/>
                <a:ea typeface="Meiryo UI" panose="020B0604030504040204" pitchFamily="50" charset="-128"/>
                <a:cs typeface="Times New Roman" panose="02020603050405020304" pitchFamily="18" charset="0"/>
              </a:rPr>
              <a:t>来年も一緒に力を合わせて頑張りましょう！</a:t>
            </a:r>
            <a:endParaRPr lang="ja-JP" altLang="en-US" sz="2200" b="1" dirty="0">
              <a:solidFill>
                <a:srgbClr val="F73B5F"/>
              </a:solidFill>
            </a:endParaRPr>
          </a:p>
        </p:txBody>
      </p:sp>
      <p:sp>
        <p:nvSpPr>
          <p:cNvPr id="39" name="テキスト ボックス 38">
            <a:extLst>
              <a:ext uri="{FF2B5EF4-FFF2-40B4-BE49-F238E27FC236}">
                <a16:creationId xmlns:a16="http://schemas.microsoft.com/office/drawing/2014/main" id="{A427F5A2-FBCF-36A6-D0F0-07C367A24638}"/>
              </a:ext>
            </a:extLst>
          </p:cNvPr>
          <p:cNvSpPr txBox="1"/>
          <p:nvPr/>
        </p:nvSpPr>
        <p:spPr>
          <a:xfrm>
            <a:off x="-80226" y="1219071"/>
            <a:ext cx="12272226" cy="430887"/>
          </a:xfrm>
          <a:prstGeom prst="rect">
            <a:avLst/>
          </a:prstGeom>
          <a:noFill/>
        </p:spPr>
        <p:txBody>
          <a:bodyPr wrap="square">
            <a:spAutoFit/>
          </a:bodyPr>
          <a:lstStyle/>
          <a:p>
            <a:pPr algn="ctr"/>
            <a:r>
              <a:rPr lang="ja-JP" altLang="ja-JP" sz="2200" b="1" dirty="0">
                <a:solidFill>
                  <a:srgbClr val="F73B5F"/>
                </a:solidFill>
                <a:effectLst/>
                <a:ea typeface="Meiryo UI" panose="020B0604030504040204" pitchFamily="50" charset="-128"/>
                <a:cs typeface="Times New Roman" panose="02020603050405020304" pitchFamily="18" charset="0"/>
              </a:rPr>
              <a:t>来年も引き続き、韓国観光公社様と連携を深め、更なる日韓相互送客拡大を目指して</a:t>
            </a:r>
            <a:r>
              <a:rPr lang="ja-JP" altLang="en-US" sz="2200" b="1" dirty="0">
                <a:solidFill>
                  <a:srgbClr val="F73B5F"/>
                </a:solidFill>
                <a:effectLst/>
                <a:ea typeface="Meiryo UI" panose="020B0604030504040204" pitchFamily="50" charset="-128"/>
                <a:cs typeface="Times New Roman" panose="02020603050405020304" pitchFamily="18" charset="0"/>
              </a:rPr>
              <a:t>まいります。</a:t>
            </a:r>
            <a:endParaRPr lang="ja-JP" altLang="en-US" sz="2200" b="1" dirty="0">
              <a:solidFill>
                <a:srgbClr val="F73B5F"/>
              </a:solidFill>
            </a:endParaRPr>
          </a:p>
        </p:txBody>
      </p:sp>
      <p:pic>
        <p:nvPicPr>
          <p:cNvPr id="32" name="図 31">
            <a:extLst>
              <a:ext uri="{FF2B5EF4-FFF2-40B4-BE49-F238E27FC236}">
                <a16:creationId xmlns:a16="http://schemas.microsoft.com/office/drawing/2014/main" id="{163E0BBB-4C14-260E-3A3D-67F3EB81C0C4}"/>
              </a:ext>
            </a:extLst>
          </p:cNvPr>
          <p:cNvPicPr>
            <a:picLocks noChangeAspect="1"/>
          </p:cNvPicPr>
          <p:nvPr/>
        </p:nvPicPr>
        <p:blipFill>
          <a:blip r:embed="rId8"/>
          <a:stretch>
            <a:fillRect/>
          </a:stretch>
        </p:blipFill>
        <p:spPr>
          <a:xfrm>
            <a:off x="647114" y="2191215"/>
            <a:ext cx="4876700" cy="3855892"/>
          </a:xfrm>
          <a:prstGeom prst="rect">
            <a:avLst/>
          </a:prstGeom>
        </p:spPr>
      </p:pic>
      <p:pic>
        <p:nvPicPr>
          <p:cNvPr id="15" name="図 14">
            <a:extLst>
              <a:ext uri="{FF2B5EF4-FFF2-40B4-BE49-F238E27FC236}">
                <a16:creationId xmlns:a16="http://schemas.microsoft.com/office/drawing/2014/main" id="{66C62200-7B27-01AF-1438-12B3B9066422}"/>
              </a:ext>
            </a:extLst>
          </p:cNvPr>
          <p:cNvPicPr>
            <a:picLocks noChangeAspect="1"/>
          </p:cNvPicPr>
          <p:nvPr/>
        </p:nvPicPr>
        <p:blipFill rotWithShape="1">
          <a:blip r:embed="rId9"/>
          <a:srcRect b="4965"/>
          <a:stretch/>
        </p:blipFill>
        <p:spPr>
          <a:xfrm>
            <a:off x="5766245" y="2191215"/>
            <a:ext cx="5403729" cy="3842833"/>
          </a:xfrm>
          <a:prstGeom prst="rect">
            <a:avLst/>
          </a:prstGeom>
        </p:spPr>
      </p:pic>
      <p:sp>
        <p:nvSpPr>
          <p:cNvPr id="16" name="テキスト ボックス 15">
            <a:extLst>
              <a:ext uri="{FF2B5EF4-FFF2-40B4-BE49-F238E27FC236}">
                <a16:creationId xmlns:a16="http://schemas.microsoft.com/office/drawing/2014/main" id="{49B53630-CB19-52D5-FA27-35642CED6EE0}"/>
              </a:ext>
            </a:extLst>
          </p:cNvPr>
          <p:cNvSpPr txBox="1"/>
          <p:nvPr/>
        </p:nvSpPr>
        <p:spPr>
          <a:xfrm>
            <a:off x="41856" y="6247166"/>
            <a:ext cx="12108287" cy="430887"/>
          </a:xfrm>
          <a:prstGeom prst="rect">
            <a:avLst/>
          </a:prstGeom>
          <a:noFill/>
        </p:spPr>
        <p:txBody>
          <a:bodyPr wrap="square">
            <a:spAutoFit/>
          </a:bodyPr>
          <a:lstStyle/>
          <a:p>
            <a:pPr algn="ctr"/>
            <a:r>
              <a:rPr lang="ja-JP" altLang="en-US" sz="2200" b="1" dirty="0">
                <a:solidFill>
                  <a:srgbClr val="F73B5F"/>
                </a:solidFill>
                <a:effectLst/>
                <a:ea typeface="Meiryo UI" panose="020B0604030504040204" pitchFamily="50" charset="-128"/>
                <a:cs typeface="Times New Roman" panose="02020603050405020304" pitchFamily="18" charset="0"/>
              </a:rPr>
              <a:t>ご清聴ありがとうございました！</a:t>
            </a:r>
            <a:endParaRPr lang="ja-JP" altLang="en-US" sz="2200" b="1" dirty="0">
              <a:solidFill>
                <a:srgbClr val="F73B5F"/>
              </a:solidFill>
            </a:endParaRPr>
          </a:p>
        </p:txBody>
      </p:sp>
      <p:sp>
        <p:nvSpPr>
          <p:cNvPr id="13" name="スライド番号プレースホルダー 1">
            <a:extLst>
              <a:ext uri="{FF2B5EF4-FFF2-40B4-BE49-F238E27FC236}">
                <a16:creationId xmlns:a16="http://schemas.microsoft.com/office/drawing/2014/main" id="{69DCF7C4-0292-920B-C057-BCD0E4FF2343}"/>
              </a:ext>
            </a:extLst>
          </p:cNvPr>
          <p:cNvSpPr>
            <a:spLocks noGrp="1"/>
          </p:cNvSpPr>
          <p:nvPr>
            <p:ph type="sldNum" sz="quarter" idx="12"/>
          </p:nvPr>
        </p:nvSpPr>
        <p:spPr>
          <a:xfrm>
            <a:off x="9254047" y="6330919"/>
            <a:ext cx="2743200" cy="365125"/>
          </a:xfrm>
        </p:spPr>
        <p:txBody>
          <a:bodyPr/>
          <a:lstStyle/>
          <a:p>
            <a:fld id="{777E92DA-E93F-413A-B94B-B30CB0038C2F}" type="slidenum">
              <a:rPr lang="en-US" altLang="ja-JP" sz="1800" b="1" smtClean="0"/>
              <a:pPr/>
              <a:t>14</a:t>
            </a:fld>
            <a:endParaRPr lang="en-US" altLang="ja-JP" sz="1800" b="1" dirty="0"/>
          </a:p>
        </p:txBody>
      </p:sp>
    </p:spTree>
    <p:extLst>
      <p:ext uri="{BB962C8B-B14F-4D97-AF65-F5344CB8AC3E}">
        <p14:creationId xmlns:p14="http://schemas.microsoft.com/office/powerpoint/2010/main" val="20377412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
            <a:extLst>
              <a:ext uri="{FF2B5EF4-FFF2-40B4-BE49-F238E27FC236}">
                <a16:creationId xmlns:a16="http://schemas.microsoft.com/office/drawing/2014/main" id="{666367D6-4440-1417-325A-818BDF3E9F09}"/>
              </a:ext>
            </a:extLst>
          </p:cNvPr>
          <p:cNvSpPr txBox="1">
            <a:spLocks/>
          </p:cNvSpPr>
          <p:nvPr/>
        </p:nvSpPr>
        <p:spPr bwMode="auto">
          <a:xfrm>
            <a:off x="0" y="337769"/>
            <a:ext cx="12152981" cy="1898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770" tIns="47883" rIns="95770" bIns="47883" numCol="1" anchor="ctr" anchorCtr="0" compatLnSpc="1">
            <a:prstTxWarp prst="textNoShape">
              <a:avLst/>
            </a:prstTxWarp>
            <a:noAutofit/>
          </a:bodyPr>
          <a:lstStyle>
            <a:lvl1pPr algn="ctr" defTabSz="960438" rtl="0" eaLnBrk="0" fontAlgn="base" hangingPunct="0">
              <a:spcBef>
                <a:spcPct val="0"/>
              </a:spcBef>
              <a:spcAft>
                <a:spcPct val="0"/>
              </a:spcAft>
              <a:defRPr kumimoji="1" sz="4500">
                <a:solidFill>
                  <a:schemeClr val="tx2"/>
                </a:solidFill>
                <a:latin typeface="+mj-lt"/>
                <a:ea typeface="+mj-ea"/>
                <a:cs typeface="+mj-cs"/>
              </a:defRPr>
            </a:lvl1pPr>
            <a:lvl2pPr algn="ctr" defTabSz="960438" rtl="0" eaLnBrk="0" fontAlgn="base" hangingPunct="0">
              <a:spcBef>
                <a:spcPct val="0"/>
              </a:spcBef>
              <a:spcAft>
                <a:spcPct val="0"/>
              </a:spcAft>
              <a:defRPr kumimoji="1" sz="4500">
                <a:solidFill>
                  <a:schemeClr val="tx2"/>
                </a:solidFill>
                <a:latin typeface="Verdana" pitchFamily="34" charset="0"/>
                <a:ea typeface="ＭＳ Ｐゴシック" pitchFamily="50" charset="-128"/>
              </a:defRPr>
            </a:lvl2pPr>
            <a:lvl3pPr algn="ctr" defTabSz="960438" rtl="0" eaLnBrk="0" fontAlgn="base" hangingPunct="0">
              <a:spcBef>
                <a:spcPct val="0"/>
              </a:spcBef>
              <a:spcAft>
                <a:spcPct val="0"/>
              </a:spcAft>
              <a:defRPr kumimoji="1" sz="4500">
                <a:solidFill>
                  <a:schemeClr val="tx2"/>
                </a:solidFill>
                <a:latin typeface="Verdana" pitchFamily="34" charset="0"/>
                <a:ea typeface="ＭＳ Ｐゴシック" pitchFamily="50" charset="-128"/>
              </a:defRPr>
            </a:lvl3pPr>
            <a:lvl4pPr algn="ctr" defTabSz="960438" rtl="0" eaLnBrk="0" fontAlgn="base" hangingPunct="0">
              <a:spcBef>
                <a:spcPct val="0"/>
              </a:spcBef>
              <a:spcAft>
                <a:spcPct val="0"/>
              </a:spcAft>
              <a:defRPr kumimoji="1" sz="4500">
                <a:solidFill>
                  <a:schemeClr val="tx2"/>
                </a:solidFill>
                <a:latin typeface="Verdana" pitchFamily="34" charset="0"/>
                <a:ea typeface="ＭＳ Ｐゴシック" pitchFamily="50" charset="-128"/>
              </a:defRPr>
            </a:lvl4pPr>
            <a:lvl5pPr algn="ctr" defTabSz="960438" rtl="0" eaLnBrk="0" fontAlgn="base" hangingPunct="0">
              <a:spcBef>
                <a:spcPct val="0"/>
              </a:spcBef>
              <a:spcAft>
                <a:spcPct val="0"/>
              </a:spcAft>
              <a:defRPr kumimoji="1" sz="4500">
                <a:solidFill>
                  <a:schemeClr val="tx2"/>
                </a:solidFill>
                <a:latin typeface="Verdana"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Verdana"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Verdana"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Verdana"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Verdana" pitchFamily="34" charset="0"/>
                <a:ea typeface="ＭＳ Ｐゴシック" pitchFamily="50" charset="-128"/>
              </a:defRPr>
            </a:lvl9pPr>
          </a:lstStyle>
          <a:p>
            <a:r>
              <a:rPr lang="ja-JP" altLang="en-US" sz="4000" b="1" kern="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目次</a:t>
            </a:r>
            <a:endParaRPr lang="en-US" altLang="ja-JP" sz="3600" b="1" kern="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Google Shape;10;p1">
            <a:extLst>
              <a:ext uri="{FF2B5EF4-FFF2-40B4-BE49-F238E27FC236}">
                <a16:creationId xmlns:a16="http://schemas.microsoft.com/office/drawing/2014/main" id="{5E6FD427-15F3-73FA-349D-09E49B929BDF}"/>
              </a:ext>
            </a:extLst>
          </p:cNvPr>
          <p:cNvSpPr/>
          <p:nvPr/>
        </p:nvSpPr>
        <p:spPr>
          <a:xfrm>
            <a:off x="-1" y="0"/>
            <a:ext cx="9744073" cy="358775"/>
          </a:xfrm>
          <a:prstGeom prst="rect">
            <a:avLst/>
          </a:prstGeom>
          <a:solidFill>
            <a:srgbClr val="9999FF">
              <a:alpha val="49803"/>
            </a:srgbClr>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5" name="Google Shape;14;p1">
            <a:extLst>
              <a:ext uri="{FF2B5EF4-FFF2-40B4-BE49-F238E27FC236}">
                <a16:creationId xmlns:a16="http://schemas.microsoft.com/office/drawing/2014/main" id="{F6FA2631-DC6A-5391-5B5D-14BC69C47B1A}"/>
              </a:ext>
            </a:extLst>
          </p:cNvPr>
          <p:cNvSpPr/>
          <p:nvPr/>
        </p:nvSpPr>
        <p:spPr>
          <a:xfrm>
            <a:off x="9744075" y="-6647"/>
            <a:ext cx="2447925" cy="358775"/>
          </a:xfrm>
          <a:prstGeom prst="rect">
            <a:avLst/>
          </a:prstGeom>
          <a:solidFill>
            <a:srgbClr val="000066"/>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6" name="Google Shape;15;p1">
            <a:extLst>
              <a:ext uri="{FF2B5EF4-FFF2-40B4-BE49-F238E27FC236}">
                <a16:creationId xmlns:a16="http://schemas.microsoft.com/office/drawing/2014/main" id="{EE032B80-FDFA-3921-51D0-1649D7ED6045}"/>
              </a:ext>
            </a:extLst>
          </p:cNvPr>
          <p:cNvSpPr txBox="1"/>
          <p:nvPr/>
        </p:nvSpPr>
        <p:spPr>
          <a:xfrm>
            <a:off x="9867899" y="16867"/>
            <a:ext cx="2200275" cy="312145"/>
          </a:xfrm>
          <a:prstGeom prst="rect">
            <a:avLst/>
          </a:prstGeom>
          <a:noFill/>
          <a:ln>
            <a:noFill/>
          </a:ln>
        </p:spPr>
        <p:txBody>
          <a:bodyPr spcFirstLastPara="1" wrap="square" lIns="95750" tIns="47875" rIns="95750" bIns="47875" anchor="t" anchorCtr="0">
            <a:spAutoFit/>
          </a:bodyPr>
          <a:lstStyle/>
          <a:p>
            <a:pPr marL="0" marR="0" lvl="0" indent="0" algn="ctr" rtl="0">
              <a:spcBef>
                <a:spcPts val="0"/>
              </a:spcBef>
              <a:spcAft>
                <a:spcPts val="0"/>
              </a:spcAft>
              <a:buNone/>
            </a:pPr>
            <a:r>
              <a:rPr lang="en-US" sz="1400" b="1" i="0" u="none" strike="noStrike" cap="none" dirty="0">
                <a:solidFill>
                  <a:schemeClr val="lt1"/>
                </a:solidFill>
                <a:latin typeface="MS PGothic"/>
                <a:ea typeface="MS PGothic"/>
                <a:cs typeface="MS PGothic"/>
                <a:sym typeface="MS PGothic"/>
              </a:rPr>
              <a:t>https://www.jata-net.or.jp</a:t>
            </a:r>
            <a:endParaRPr dirty="0"/>
          </a:p>
        </p:txBody>
      </p:sp>
      <p:pic>
        <p:nvPicPr>
          <p:cNvPr id="7" name="Google Shape;16;p1" descr="横組みロゴ_透過">
            <a:extLst>
              <a:ext uri="{FF2B5EF4-FFF2-40B4-BE49-F238E27FC236}">
                <a16:creationId xmlns:a16="http://schemas.microsoft.com/office/drawing/2014/main" id="{BE3033A1-E4DC-C1A3-0702-C301452BA137}"/>
              </a:ext>
            </a:extLst>
          </p:cNvPr>
          <p:cNvPicPr preferRelativeResize="0"/>
          <p:nvPr/>
        </p:nvPicPr>
        <p:blipFill rotWithShape="1">
          <a:blip r:embed="rId2">
            <a:alphaModFix/>
          </a:blip>
          <a:srcRect/>
          <a:stretch/>
        </p:blipFill>
        <p:spPr>
          <a:xfrm>
            <a:off x="123826" y="12014"/>
            <a:ext cx="1281113" cy="301625"/>
          </a:xfrm>
          <a:prstGeom prst="rect">
            <a:avLst/>
          </a:prstGeom>
          <a:noFill/>
          <a:ln>
            <a:noFill/>
          </a:ln>
        </p:spPr>
      </p:pic>
      <p:pic>
        <p:nvPicPr>
          <p:cNvPr id="8" name="Google Shape;18;p1">
            <a:extLst>
              <a:ext uri="{FF2B5EF4-FFF2-40B4-BE49-F238E27FC236}">
                <a16:creationId xmlns:a16="http://schemas.microsoft.com/office/drawing/2014/main" id="{F786F250-39FA-D4E7-B1D1-E27F973C3662}"/>
              </a:ext>
            </a:extLst>
          </p:cNvPr>
          <p:cNvPicPr preferRelativeResize="0"/>
          <p:nvPr/>
        </p:nvPicPr>
        <p:blipFill rotWithShape="1">
          <a:blip r:embed="rId3">
            <a:alphaModFix/>
          </a:blip>
          <a:srcRect/>
          <a:stretch/>
        </p:blipFill>
        <p:spPr>
          <a:xfrm>
            <a:off x="8844833" y="18662"/>
            <a:ext cx="721339" cy="294039"/>
          </a:xfrm>
          <a:prstGeom prst="rect">
            <a:avLst/>
          </a:prstGeom>
          <a:noFill/>
          <a:ln>
            <a:noFill/>
          </a:ln>
        </p:spPr>
      </p:pic>
      <p:pic>
        <p:nvPicPr>
          <p:cNvPr id="9" name="Google Shape;19;p1">
            <a:extLst>
              <a:ext uri="{FF2B5EF4-FFF2-40B4-BE49-F238E27FC236}">
                <a16:creationId xmlns:a16="http://schemas.microsoft.com/office/drawing/2014/main" id="{0FD95B21-10DC-7EDB-779B-452867BA45F6}"/>
              </a:ext>
            </a:extLst>
          </p:cNvPr>
          <p:cNvPicPr preferRelativeResize="0"/>
          <p:nvPr/>
        </p:nvPicPr>
        <p:blipFill rotWithShape="1">
          <a:blip r:embed="rId4">
            <a:alphaModFix/>
          </a:blip>
          <a:srcRect/>
          <a:stretch/>
        </p:blipFill>
        <p:spPr>
          <a:xfrm>
            <a:off x="7027497" y="33355"/>
            <a:ext cx="565104" cy="297383"/>
          </a:xfrm>
          <a:prstGeom prst="rect">
            <a:avLst/>
          </a:prstGeom>
          <a:noFill/>
          <a:ln>
            <a:noFill/>
          </a:ln>
        </p:spPr>
      </p:pic>
      <p:pic>
        <p:nvPicPr>
          <p:cNvPr id="10" name="Google Shape;20;p1">
            <a:extLst>
              <a:ext uri="{FF2B5EF4-FFF2-40B4-BE49-F238E27FC236}">
                <a16:creationId xmlns:a16="http://schemas.microsoft.com/office/drawing/2014/main" id="{4D7DB06D-FA22-1115-6029-91A88E509070}"/>
              </a:ext>
            </a:extLst>
          </p:cNvPr>
          <p:cNvPicPr preferRelativeResize="0"/>
          <p:nvPr/>
        </p:nvPicPr>
        <p:blipFill rotWithShape="1">
          <a:blip r:embed="rId5">
            <a:alphaModFix/>
          </a:blip>
          <a:srcRect/>
          <a:stretch/>
        </p:blipFill>
        <p:spPr>
          <a:xfrm>
            <a:off x="7653732" y="-39441"/>
            <a:ext cx="437655" cy="437655"/>
          </a:xfrm>
          <a:prstGeom prst="rect">
            <a:avLst/>
          </a:prstGeom>
          <a:noFill/>
          <a:ln>
            <a:noFill/>
          </a:ln>
        </p:spPr>
      </p:pic>
      <p:pic>
        <p:nvPicPr>
          <p:cNvPr id="11" name="Google Shape;21;p1">
            <a:extLst>
              <a:ext uri="{FF2B5EF4-FFF2-40B4-BE49-F238E27FC236}">
                <a16:creationId xmlns:a16="http://schemas.microsoft.com/office/drawing/2014/main" id="{51CAC439-12F3-D3E1-075F-27F66A964CFE}"/>
              </a:ext>
            </a:extLst>
          </p:cNvPr>
          <p:cNvPicPr preferRelativeResize="0"/>
          <p:nvPr/>
        </p:nvPicPr>
        <p:blipFill rotWithShape="1">
          <a:blip r:embed="rId6">
            <a:alphaModFix/>
          </a:blip>
          <a:srcRect/>
          <a:stretch/>
        </p:blipFill>
        <p:spPr>
          <a:xfrm>
            <a:off x="8146574" y="16841"/>
            <a:ext cx="643072" cy="322749"/>
          </a:xfrm>
          <a:prstGeom prst="rect">
            <a:avLst/>
          </a:prstGeom>
          <a:noFill/>
          <a:ln>
            <a:noFill/>
          </a:ln>
        </p:spPr>
      </p:pic>
      <p:pic>
        <p:nvPicPr>
          <p:cNvPr id="12" name="Google Shape;22;p1">
            <a:extLst>
              <a:ext uri="{FF2B5EF4-FFF2-40B4-BE49-F238E27FC236}">
                <a16:creationId xmlns:a16="http://schemas.microsoft.com/office/drawing/2014/main" id="{5193A6C0-1E1B-135F-F2AD-4D848EF2D095}"/>
              </a:ext>
            </a:extLst>
          </p:cNvPr>
          <p:cNvPicPr preferRelativeResize="0"/>
          <p:nvPr/>
        </p:nvPicPr>
        <p:blipFill rotWithShape="1">
          <a:blip r:embed="rId7">
            <a:alphaModFix/>
          </a:blip>
          <a:srcRect/>
          <a:stretch/>
        </p:blipFill>
        <p:spPr>
          <a:xfrm>
            <a:off x="6351268" y="42525"/>
            <a:ext cx="565104" cy="279042"/>
          </a:xfrm>
          <a:prstGeom prst="rect">
            <a:avLst/>
          </a:prstGeom>
          <a:noFill/>
          <a:ln>
            <a:noFill/>
          </a:ln>
        </p:spPr>
      </p:pic>
      <p:sp>
        <p:nvSpPr>
          <p:cNvPr id="3" name="テキスト ボックス 2">
            <a:extLst>
              <a:ext uri="{FF2B5EF4-FFF2-40B4-BE49-F238E27FC236}">
                <a16:creationId xmlns:a16="http://schemas.microsoft.com/office/drawing/2014/main" id="{EECBD2D5-B564-431B-3BF3-354FF847C4F6}"/>
              </a:ext>
            </a:extLst>
          </p:cNvPr>
          <p:cNvSpPr txBox="1"/>
          <p:nvPr/>
        </p:nvSpPr>
        <p:spPr>
          <a:xfrm>
            <a:off x="1913885" y="1685208"/>
            <a:ext cx="7301143" cy="4708981"/>
          </a:xfrm>
          <a:prstGeom prst="rect">
            <a:avLst/>
          </a:prstGeom>
          <a:noFill/>
        </p:spPr>
        <p:txBody>
          <a:bodyPr wrap="square" rtlCol="0" anchor="ctr" anchorCtr="0">
            <a:spAutoFit/>
          </a:bodyPr>
          <a:lstStyle/>
          <a:p>
            <a:pPr marL="0" indent="0">
              <a:buNone/>
              <a:defRPr/>
            </a:pPr>
            <a:r>
              <a:rPr kumimoji="0" lang="en-US" altLang="ja-JP" sz="20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Ⅰ. </a:t>
            </a:r>
            <a:r>
              <a:rPr kumimoji="0" lang="ja-JP" altLang="en-US" sz="20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訪日インバウンドの概況</a:t>
            </a:r>
            <a:endParaRPr kumimoji="0" lang="en-US" altLang="ja-JP" sz="20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marL="0" indent="0">
              <a:buNone/>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①国・地域別訪日外客数の割合（対</a:t>
            </a: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19</a:t>
            </a: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年比）</a:t>
            </a: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marL="0" indent="0">
              <a:buNone/>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②日本国際線定期便数と回復率の推移（対</a:t>
            </a: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19</a:t>
            </a: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年</a:t>
            </a: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週）</a:t>
            </a: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marL="0" indent="0">
              <a:buNone/>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③都道府県別訪日外国人宿泊者数回復率（対</a:t>
            </a: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19</a:t>
            </a: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年比）</a:t>
            </a: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marL="0" indent="0">
              <a:buNone/>
              <a:defRPr/>
            </a:pP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kumimoji="0" lang="en-US" altLang="ja-JP" sz="20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Ⅱ. </a:t>
            </a:r>
            <a:r>
              <a:rPr kumimoji="0" lang="ja-JP" altLang="en-US" sz="20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持続可能な観光産業発展への課題と打開策</a:t>
            </a:r>
            <a:endParaRPr kumimoji="0" lang="en-US" altLang="ja-JP" sz="20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①持続可能な観光に向けての取組み　～</a:t>
            </a: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JATA</a:t>
            </a: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の事例～</a:t>
            </a: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②持続可能な観光に向けての取組み　～ジャルパックの事例～</a:t>
            </a: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③持続可能な観光に向けての取組み　～日本旅行の事例～ </a:t>
            </a: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a:t>
            </a: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kumimoji="0" lang="en-US" altLang="ja-JP" sz="20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Ⅲ. </a:t>
            </a:r>
            <a:r>
              <a:rPr kumimoji="0" lang="ja-JP" altLang="en-US" sz="20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地方誘客への取組み</a:t>
            </a:r>
            <a:endParaRPr kumimoji="0" lang="en-US" altLang="ja-JP" sz="20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①</a:t>
            </a: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JATA</a:t>
            </a: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の取組み</a:t>
            </a: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②</a:t>
            </a: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JTB</a:t>
            </a: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a:t>
            </a: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Global Marketing Travel</a:t>
            </a: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の事例</a:t>
            </a: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a:defRPr/>
            </a:pP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kumimoji="0" lang="en-US" altLang="ja-JP" sz="20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Ⅳ. </a:t>
            </a:r>
            <a:r>
              <a:rPr kumimoji="0" lang="ja-JP" altLang="en-US" sz="20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双方交流に向けて</a:t>
            </a:r>
            <a:endParaRPr kumimoji="0" lang="en-US" altLang="ja-JP" sz="20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スライド番号プレースホルダー 1">
            <a:extLst>
              <a:ext uri="{FF2B5EF4-FFF2-40B4-BE49-F238E27FC236}">
                <a16:creationId xmlns:a16="http://schemas.microsoft.com/office/drawing/2014/main" id="{FD38F3FF-0696-CEB7-0A43-86CA822A419F}"/>
              </a:ext>
            </a:extLst>
          </p:cNvPr>
          <p:cNvSpPr>
            <a:spLocks noGrp="1"/>
          </p:cNvSpPr>
          <p:nvPr>
            <p:ph type="sldNum" sz="quarter" idx="12"/>
          </p:nvPr>
        </p:nvSpPr>
        <p:spPr>
          <a:xfrm>
            <a:off x="9254047" y="6330919"/>
            <a:ext cx="2743200" cy="365125"/>
          </a:xfrm>
        </p:spPr>
        <p:txBody>
          <a:bodyPr/>
          <a:lstStyle/>
          <a:p>
            <a:fld id="{777E92DA-E93F-413A-B94B-B30CB0038C2F}" type="slidenum">
              <a:rPr lang="en-US" altLang="ja-JP" sz="1800" b="1" smtClean="0"/>
              <a:pPr/>
              <a:t>2</a:t>
            </a:fld>
            <a:endParaRPr lang="en-US" altLang="ja-JP" sz="1800" b="1" dirty="0"/>
          </a:p>
        </p:txBody>
      </p:sp>
      <p:sp>
        <p:nvSpPr>
          <p:cNvPr id="19" name="テキスト ボックス 18">
            <a:extLst>
              <a:ext uri="{FF2B5EF4-FFF2-40B4-BE49-F238E27FC236}">
                <a16:creationId xmlns:a16="http://schemas.microsoft.com/office/drawing/2014/main" id="{43EE4955-0339-019B-2A4E-78E6E90A8767}"/>
              </a:ext>
            </a:extLst>
          </p:cNvPr>
          <p:cNvSpPr txBox="1"/>
          <p:nvPr/>
        </p:nvSpPr>
        <p:spPr>
          <a:xfrm>
            <a:off x="9302714" y="1362250"/>
            <a:ext cx="1692101" cy="5632311"/>
          </a:xfrm>
          <a:prstGeom prst="rect">
            <a:avLst/>
          </a:prstGeom>
          <a:noFill/>
        </p:spPr>
        <p:txBody>
          <a:bodyPr wrap="square" rtlCol="0" anchor="ctr" anchorCtr="0">
            <a:spAutoFit/>
          </a:bodyPr>
          <a:lstStyle/>
          <a:p>
            <a:pPr marL="0" indent="0">
              <a:buNone/>
              <a:defRPr/>
            </a:pPr>
            <a:r>
              <a:rPr kumimoji="0" lang="en-US" altLang="ja-JP" sz="20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Ⅰ. </a:t>
            </a:r>
          </a:p>
          <a:p>
            <a:pPr marL="0" indent="0">
              <a:buNone/>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a:t>
            </a: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marL="0" indent="0">
              <a:buNone/>
              <a:defRPr/>
            </a:pP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P3</a:t>
            </a:r>
          </a:p>
          <a:p>
            <a:pPr marL="0" indent="0">
              <a:buNone/>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a:t>
            </a: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P4</a:t>
            </a:r>
          </a:p>
          <a:p>
            <a:pPr marL="0" indent="0">
              <a:buNone/>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a:t>
            </a: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P5</a:t>
            </a:r>
          </a:p>
          <a:p>
            <a:pPr marL="0" indent="0">
              <a:buNone/>
              <a:defRPr/>
            </a:pP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kumimoji="0" lang="en-US" altLang="ja-JP" sz="20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Ⅱ. </a:t>
            </a:r>
          </a:p>
          <a:p>
            <a:pPr>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a:t>
            </a: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P6</a:t>
            </a: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a:t>
            </a: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9</a:t>
            </a:r>
          </a:p>
          <a:p>
            <a:pPr>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a:t>
            </a: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P10</a:t>
            </a:r>
          </a:p>
          <a:p>
            <a:pPr>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a:t>
            </a: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P11</a:t>
            </a:r>
          </a:p>
          <a:p>
            <a:pPr>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a:t>
            </a: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kumimoji="0" lang="en-US" altLang="ja-JP" sz="20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Ⅲ. </a:t>
            </a:r>
          </a:p>
          <a:p>
            <a:pPr>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a:t>
            </a: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P12</a:t>
            </a:r>
          </a:p>
          <a:p>
            <a:pPr>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a:t>
            </a: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P13</a:t>
            </a:r>
          </a:p>
          <a:p>
            <a:pPr>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a:t>
            </a: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P14</a:t>
            </a:r>
          </a:p>
          <a:p>
            <a:pPr>
              <a:defRPr/>
            </a:pP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kumimoji="0" lang="ja-JP" altLang="en-US"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a:t>
            </a:r>
            <a:endParaRPr kumimoji="0" lang="en-US" altLang="ja-JP" sz="2000"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646220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531695" y="144000"/>
            <a:ext cx="10267461" cy="5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9849" tIns="59849" rIns="102398" bIns="59849" anchor="b"/>
          <a:lstStyle>
            <a:lvl1pPr eaLnBrk="0" hangingPunct="0">
              <a:spcBef>
                <a:spcPts val="750"/>
              </a:spcBef>
              <a:buClr>
                <a:srgbClr val="CE000F"/>
              </a:buClr>
              <a:buSzPct val="100000"/>
              <a:buFont typeface="Lucida Grande" charset="0"/>
              <a:buChar char="•"/>
              <a:defRPr sz="3000">
                <a:solidFill>
                  <a:schemeClr val="tx1"/>
                </a:solidFill>
                <a:latin typeface="メイリオ" pitchFamily="50" charset="-128"/>
                <a:ea typeface="メイリオ" pitchFamily="50" charset="-128"/>
                <a:cs typeface="メイリオ" pitchFamily="50" charset="-128"/>
                <a:sym typeface="Verdana" pitchFamily="34" charset="0"/>
              </a:defRPr>
            </a:lvl1pPr>
            <a:lvl2pPr marL="742950" indent="-285750" eaLnBrk="0" hangingPunct="0">
              <a:spcBef>
                <a:spcPts val="663"/>
              </a:spcBef>
              <a:buClr>
                <a:srgbClr val="CE000F"/>
              </a:buClr>
              <a:buSzPct val="100000"/>
              <a:buFont typeface="Lucida Grande" charset="0"/>
              <a:buChar char="-"/>
              <a:defRPr sz="2600">
                <a:solidFill>
                  <a:schemeClr val="tx1"/>
                </a:solidFill>
                <a:latin typeface="ＭＳ Ｐゴシック" pitchFamily="50" charset="-128"/>
                <a:ea typeface="ＭＳ Ｐゴシック" pitchFamily="50" charset="-128"/>
                <a:cs typeface="メイリオ" pitchFamily="50" charset="-128"/>
                <a:sym typeface="Verdana" pitchFamily="34" charset="0"/>
              </a:defRPr>
            </a:lvl2pPr>
            <a:lvl3pPr marL="1143000" indent="-228600" eaLnBrk="0" hangingPunct="0">
              <a:spcBef>
                <a:spcPts val="563"/>
              </a:spcBef>
              <a:buClr>
                <a:srgbClr val="CE000F"/>
              </a:buClr>
              <a:buSzPct val="100000"/>
              <a:buFont typeface="Lucida Grande" charset="0"/>
              <a:buChar char="‣"/>
              <a:defRPr sz="2300">
                <a:solidFill>
                  <a:schemeClr val="tx1"/>
                </a:solidFill>
                <a:latin typeface="ＭＳ Ｐゴシック" pitchFamily="50" charset="-128"/>
                <a:ea typeface="ＭＳ Ｐゴシック" pitchFamily="50" charset="-128"/>
                <a:cs typeface="メイリオ" pitchFamily="50" charset="-128"/>
                <a:sym typeface="Verdana" pitchFamily="34" charset="0"/>
              </a:defRPr>
            </a:lvl3pPr>
            <a:lvl4pPr marL="1600200" indent="-228600" eaLnBrk="0" hangingPunct="0">
              <a:spcBef>
                <a:spcPts val="475"/>
              </a:spcBef>
              <a:buClr>
                <a:srgbClr val="CE000F"/>
              </a:buClr>
              <a:buSzPct val="100000"/>
              <a:buFont typeface="Verdana" pitchFamily="34" charset="0"/>
              <a:buChar char="n"/>
              <a:defRPr sz="1900">
                <a:solidFill>
                  <a:schemeClr val="tx1"/>
                </a:solidFill>
                <a:latin typeface="ＭＳ Ｐゴシック" pitchFamily="50" charset="-128"/>
                <a:ea typeface="ＭＳ Ｐゴシック" pitchFamily="50" charset="-128"/>
                <a:cs typeface="メイリオ" pitchFamily="50" charset="-128"/>
                <a:sym typeface="Verdana" pitchFamily="34" charset="0"/>
              </a:defRPr>
            </a:lvl4pPr>
            <a:lvl5pPr marL="2057400" indent="-228600" eaLnBrk="0" hangingPunct="0">
              <a:spcBef>
                <a:spcPts val="663"/>
              </a:spcBef>
              <a:buClr>
                <a:srgbClr val="CE000F"/>
              </a:buClr>
              <a:buSzPct val="100000"/>
              <a:buFont typeface="Verdana" pitchFamily="34" charset="0"/>
              <a:buChar char="§"/>
              <a:defRPr sz="1900">
                <a:solidFill>
                  <a:schemeClr val="tx1"/>
                </a:solidFill>
                <a:latin typeface="ＭＳ Ｐゴシック" pitchFamily="50" charset="-128"/>
                <a:ea typeface="ＭＳ Ｐゴシック" pitchFamily="50" charset="-128"/>
                <a:cs typeface="メイリオ" pitchFamily="50" charset="-128"/>
                <a:sym typeface="Verdana" pitchFamily="34" charset="0"/>
              </a:defRPr>
            </a:lvl5pPr>
            <a:lvl6pPr marL="2514600" indent="-228600" eaLnBrk="0" fontAlgn="base" hangingPunct="0">
              <a:spcBef>
                <a:spcPts val="663"/>
              </a:spcBef>
              <a:spcAft>
                <a:spcPct val="0"/>
              </a:spcAft>
              <a:buClr>
                <a:srgbClr val="CE000F"/>
              </a:buClr>
              <a:buSzPct val="100000"/>
              <a:buFont typeface="Verdana" pitchFamily="34" charset="0"/>
              <a:buChar char="§"/>
              <a:defRPr sz="1900">
                <a:solidFill>
                  <a:schemeClr val="tx1"/>
                </a:solidFill>
                <a:latin typeface="ＭＳ Ｐゴシック" pitchFamily="50" charset="-128"/>
                <a:ea typeface="ＭＳ Ｐゴシック" pitchFamily="50" charset="-128"/>
                <a:cs typeface="メイリオ" pitchFamily="50" charset="-128"/>
                <a:sym typeface="Verdana" pitchFamily="34" charset="0"/>
              </a:defRPr>
            </a:lvl6pPr>
            <a:lvl7pPr marL="2971800" indent="-228600" eaLnBrk="0" fontAlgn="base" hangingPunct="0">
              <a:spcBef>
                <a:spcPts val="663"/>
              </a:spcBef>
              <a:spcAft>
                <a:spcPct val="0"/>
              </a:spcAft>
              <a:buClr>
                <a:srgbClr val="CE000F"/>
              </a:buClr>
              <a:buSzPct val="100000"/>
              <a:buFont typeface="Verdana" pitchFamily="34" charset="0"/>
              <a:buChar char="§"/>
              <a:defRPr sz="1900">
                <a:solidFill>
                  <a:schemeClr val="tx1"/>
                </a:solidFill>
                <a:latin typeface="ＭＳ Ｐゴシック" pitchFamily="50" charset="-128"/>
                <a:ea typeface="ＭＳ Ｐゴシック" pitchFamily="50" charset="-128"/>
                <a:cs typeface="メイリオ" pitchFamily="50" charset="-128"/>
                <a:sym typeface="Verdana" pitchFamily="34" charset="0"/>
              </a:defRPr>
            </a:lvl7pPr>
            <a:lvl8pPr marL="3429000" indent="-228600" eaLnBrk="0" fontAlgn="base" hangingPunct="0">
              <a:spcBef>
                <a:spcPts val="663"/>
              </a:spcBef>
              <a:spcAft>
                <a:spcPct val="0"/>
              </a:spcAft>
              <a:buClr>
                <a:srgbClr val="CE000F"/>
              </a:buClr>
              <a:buSzPct val="100000"/>
              <a:buFont typeface="Verdana" pitchFamily="34" charset="0"/>
              <a:buChar char="§"/>
              <a:defRPr sz="1900">
                <a:solidFill>
                  <a:schemeClr val="tx1"/>
                </a:solidFill>
                <a:latin typeface="ＭＳ Ｐゴシック" pitchFamily="50" charset="-128"/>
                <a:ea typeface="ＭＳ Ｐゴシック" pitchFamily="50" charset="-128"/>
                <a:cs typeface="メイリオ" pitchFamily="50" charset="-128"/>
                <a:sym typeface="Verdana" pitchFamily="34" charset="0"/>
              </a:defRPr>
            </a:lvl8pPr>
            <a:lvl9pPr marL="3886200" indent="-228600" eaLnBrk="0" fontAlgn="base" hangingPunct="0">
              <a:spcBef>
                <a:spcPts val="663"/>
              </a:spcBef>
              <a:spcAft>
                <a:spcPct val="0"/>
              </a:spcAft>
              <a:buClr>
                <a:srgbClr val="CE000F"/>
              </a:buClr>
              <a:buSzPct val="100000"/>
              <a:buFont typeface="Verdana" pitchFamily="34" charset="0"/>
              <a:buChar char="§"/>
              <a:defRPr sz="1900">
                <a:solidFill>
                  <a:schemeClr val="tx1"/>
                </a:solidFill>
                <a:latin typeface="ＭＳ Ｐゴシック" pitchFamily="50" charset="-128"/>
                <a:ea typeface="ＭＳ Ｐゴシック" pitchFamily="50" charset="-128"/>
                <a:cs typeface="メイリオ" pitchFamily="50" charset="-128"/>
                <a:sym typeface="Verdana" pitchFamily="34" charset="0"/>
              </a:defRPr>
            </a:lvl9pPr>
          </a:lstStyle>
          <a:p>
            <a:pPr eaLnBrk="1" hangingPunct="1">
              <a:spcBef>
                <a:spcPct val="0"/>
              </a:spcBef>
              <a:buClrTx/>
              <a:buSzTx/>
              <a:buFontTx/>
              <a:buNone/>
            </a:pPr>
            <a:endParaRPr kumimoji="0" lang="ja-JP" altLang="en-US" sz="2000" b="1" dirty="0">
              <a:solidFill>
                <a:srgbClr val="000000"/>
              </a:solidFill>
            </a:endParaRPr>
          </a:p>
        </p:txBody>
      </p:sp>
      <p:graphicFrame>
        <p:nvGraphicFramePr>
          <p:cNvPr id="18" name="グラフ 17"/>
          <p:cNvGraphicFramePr/>
          <p:nvPr>
            <p:extLst>
              <p:ext uri="{D42A27DB-BD31-4B8C-83A1-F6EECF244321}">
                <p14:modId xmlns:p14="http://schemas.microsoft.com/office/powerpoint/2010/main" val="2941597982"/>
              </p:ext>
            </p:extLst>
          </p:nvPr>
        </p:nvGraphicFramePr>
        <p:xfrm>
          <a:off x="327226" y="1444476"/>
          <a:ext cx="5463499" cy="4992956"/>
        </p:xfrm>
        <a:graphic>
          <a:graphicData uri="http://schemas.openxmlformats.org/drawingml/2006/chart">
            <c:chart xmlns:c="http://schemas.openxmlformats.org/drawingml/2006/chart" xmlns:r="http://schemas.openxmlformats.org/officeDocument/2006/relationships" r:id="rId3"/>
          </a:graphicData>
        </a:graphic>
      </p:graphicFrame>
      <p:sp>
        <p:nvSpPr>
          <p:cNvPr id="19" name="テキスト ボックス 18"/>
          <p:cNvSpPr txBox="1"/>
          <p:nvPr/>
        </p:nvSpPr>
        <p:spPr>
          <a:xfrm>
            <a:off x="2749353" y="3838544"/>
            <a:ext cx="1595253" cy="738664"/>
          </a:xfrm>
          <a:prstGeom prst="rect">
            <a:avLst/>
          </a:prstGeom>
          <a:noFill/>
        </p:spPr>
        <p:txBody>
          <a:bodyPr wrap="square" rtlCol="0">
            <a:spAutoFit/>
          </a:bodyPr>
          <a:lstStyle/>
          <a:p>
            <a:pPr algn="ctr"/>
            <a:r>
              <a:rPr kumimoji="1" lang="en-US" altLang="ja-JP" sz="1400" b="1" dirty="0">
                <a:latin typeface="Meiryo UI" panose="020B0604030504040204" pitchFamily="50" charset="-128"/>
                <a:ea typeface="Meiryo UI" panose="020B0604030504040204" pitchFamily="50" charset="-128"/>
              </a:rPr>
              <a:t>2019</a:t>
            </a:r>
            <a:r>
              <a:rPr kumimoji="1" lang="ja-JP" altLang="en-US" sz="1400" b="1" dirty="0">
                <a:latin typeface="Meiryo UI" panose="020B0604030504040204" pitchFamily="50" charset="-128"/>
                <a:ea typeface="Meiryo UI" panose="020B0604030504040204" pitchFamily="50" charset="-128"/>
              </a:rPr>
              <a:t>年</a:t>
            </a:r>
            <a:endParaRPr kumimoji="1" lang="en-US" altLang="ja-JP" sz="1400" b="1" dirty="0">
              <a:latin typeface="Meiryo UI" panose="020B0604030504040204" pitchFamily="50" charset="-128"/>
              <a:ea typeface="Meiryo UI" panose="020B0604030504040204" pitchFamily="50" charset="-128"/>
            </a:endParaRPr>
          </a:p>
          <a:p>
            <a:pPr algn="ctr"/>
            <a:r>
              <a:rPr kumimoji="1" lang="en-US" altLang="ja-JP" sz="1400" b="1" dirty="0">
                <a:latin typeface="Meiryo UI" panose="020B0604030504040204" pitchFamily="50" charset="-128"/>
                <a:ea typeface="Meiryo UI" panose="020B0604030504040204" pitchFamily="50" charset="-128"/>
              </a:rPr>
              <a:t>10</a:t>
            </a:r>
            <a:r>
              <a:rPr kumimoji="1" lang="ja-JP" altLang="en-US" sz="1400" b="1" dirty="0">
                <a:latin typeface="Meiryo UI" panose="020B0604030504040204" pitchFamily="50" charset="-128"/>
                <a:ea typeface="Meiryo UI" panose="020B0604030504040204" pitchFamily="50" charset="-128"/>
              </a:rPr>
              <a:t>月</a:t>
            </a:r>
            <a:endParaRPr kumimoji="1" lang="en-US" altLang="ja-JP" sz="1400" b="1" dirty="0">
              <a:latin typeface="Meiryo UI" panose="020B0604030504040204" pitchFamily="50" charset="-128"/>
              <a:ea typeface="Meiryo UI" panose="020B0604030504040204" pitchFamily="50" charset="-128"/>
            </a:endParaRPr>
          </a:p>
          <a:p>
            <a:pPr algn="ctr"/>
            <a:r>
              <a:rPr lang="en-US" altLang="ja-JP" sz="1400" b="1" u="sng" dirty="0">
                <a:latin typeface="Meiryo UI" panose="020B0604030504040204" pitchFamily="50" charset="-128"/>
                <a:ea typeface="Meiryo UI" panose="020B0604030504040204" pitchFamily="50" charset="-128"/>
              </a:rPr>
              <a:t>2,497</a:t>
            </a:r>
            <a:r>
              <a:rPr lang="ja-JP" altLang="en-US" sz="1400" b="1" u="sng" dirty="0">
                <a:latin typeface="Meiryo UI" panose="020B0604030504040204" pitchFamily="50" charset="-128"/>
                <a:ea typeface="Meiryo UI" panose="020B0604030504040204" pitchFamily="50" charset="-128"/>
              </a:rPr>
              <a:t>千人</a:t>
            </a:r>
            <a:endParaRPr kumimoji="1" lang="ja-JP" altLang="en-US" sz="1400" b="1" u="sng" dirty="0">
              <a:latin typeface="Meiryo UI" panose="020B0604030504040204" pitchFamily="50" charset="-128"/>
              <a:ea typeface="Meiryo UI" panose="020B0604030504040204" pitchFamily="50" charset="-128"/>
            </a:endParaRPr>
          </a:p>
        </p:txBody>
      </p:sp>
      <p:graphicFrame>
        <p:nvGraphicFramePr>
          <p:cNvPr id="55" name="グラフ 54">
            <a:extLst>
              <a:ext uri="{FF2B5EF4-FFF2-40B4-BE49-F238E27FC236}">
                <a16:creationId xmlns:a16="http://schemas.microsoft.com/office/drawing/2014/main" id="{AD3EF972-6D98-4ADA-922C-894044EE28DE}"/>
              </a:ext>
            </a:extLst>
          </p:cNvPr>
          <p:cNvGraphicFramePr/>
          <p:nvPr>
            <p:extLst>
              <p:ext uri="{D42A27DB-BD31-4B8C-83A1-F6EECF244321}">
                <p14:modId xmlns:p14="http://schemas.microsoft.com/office/powerpoint/2010/main" val="3335737927"/>
              </p:ext>
            </p:extLst>
          </p:nvPr>
        </p:nvGraphicFramePr>
        <p:xfrm>
          <a:off x="6075343" y="1254358"/>
          <a:ext cx="5973028" cy="5449692"/>
        </p:xfrm>
        <a:graphic>
          <a:graphicData uri="http://schemas.openxmlformats.org/drawingml/2006/chart">
            <c:chart xmlns:c="http://schemas.openxmlformats.org/drawingml/2006/chart" xmlns:r="http://schemas.openxmlformats.org/officeDocument/2006/relationships" r:id="rId4"/>
          </a:graphicData>
        </a:graphic>
      </p:graphicFrame>
      <p:sp>
        <p:nvSpPr>
          <p:cNvPr id="56" name="テキスト ボックス 55">
            <a:extLst>
              <a:ext uri="{FF2B5EF4-FFF2-40B4-BE49-F238E27FC236}">
                <a16:creationId xmlns:a16="http://schemas.microsoft.com/office/drawing/2014/main" id="{1832663E-90E5-403A-BB76-0CC3439244F8}"/>
              </a:ext>
            </a:extLst>
          </p:cNvPr>
          <p:cNvSpPr txBox="1"/>
          <p:nvPr/>
        </p:nvSpPr>
        <p:spPr>
          <a:xfrm>
            <a:off x="8844833" y="3860239"/>
            <a:ext cx="1472801" cy="784830"/>
          </a:xfrm>
          <a:prstGeom prst="rect">
            <a:avLst/>
          </a:prstGeom>
          <a:noFill/>
        </p:spPr>
        <p:txBody>
          <a:bodyPr wrap="square" rtlCol="0">
            <a:spAutoFit/>
          </a:bodyPr>
          <a:lstStyle/>
          <a:p>
            <a:pPr algn="ctr">
              <a:lnSpc>
                <a:spcPts val="1800"/>
              </a:lnSpc>
            </a:pPr>
            <a:r>
              <a:rPr kumimoji="1" lang="en-US" altLang="ja-JP" sz="1600" b="1" dirty="0">
                <a:latin typeface="Meiryo UI" panose="020B0604030504040204" pitchFamily="50" charset="-128"/>
                <a:ea typeface="Meiryo UI" panose="020B0604030504040204" pitchFamily="50" charset="-128"/>
              </a:rPr>
              <a:t>2023</a:t>
            </a:r>
            <a:r>
              <a:rPr kumimoji="1" lang="ja-JP" altLang="en-US" sz="1600" b="1" dirty="0">
                <a:latin typeface="Meiryo UI" panose="020B0604030504040204" pitchFamily="50" charset="-128"/>
                <a:ea typeface="Meiryo UI" panose="020B0604030504040204" pitchFamily="50" charset="-128"/>
              </a:rPr>
              <a:t>年</a:t>
            </a:r>
            <a:endParaRPr kumimoji="1" lang="en-US" altLang="ja-JP" sz="1600" b="1" dirty="0">
              <a:latin typeface="Meiryo UI" panose="020B0604030504040204" pitchFamily="50" charset="-128"/>
              <a:ea typeface="Meiryo UI" panose="020B0604030504040204" pitchFamily="50" charset="-128"/>
            </a:endParaRPr>
          </a:p>
          <a:p>
            <a:pPr algn="ctr">
              <a:lnSpc>
                <a:spcPts val="1800"/>
              </a:lnSpc>
            </a:pPr>
            <a:r>
              <a:rPr kumimoji="1" lang="en-US" altLang="ja-JP" sz="1600" b="1" dirty="0">
                <a:latin typeface="Meiryo UI" panose="020B0604030504040204" pitchFamily="50" charset="-128"/>
                <a:ea typeface="Meiryo UI" panose="020B0604030504040204" pitchFamily="50" charset="-128"/>
              </a:rPr>
              <a:t>10</a:t>
            </a:r>
            <a:r>
              <a:rPr kumimoji="1" lang="ja-JP" altLang="en-US" sz="1600" b="1" dirty="0">
                <a:latin typeface="Meiryo UI" panose="020B0604030504040204" pitchFamily="50" charset="-128"/>
                <a:ea typeface="Meiryo UI" panose="020B0604030504040204" pitchFamily="50" charset="-128"/>
              </a:rPr>
              <a:t>月</a:t>
            </a:r>
            <a:endParaRPr kumimoji="1" lang="en-US" altLang="ja-JP" sz="1600" b="1" dirty="0">
              <a:latin typeface="Meiryo UI" panose="020B0604030504040204" pitchFamily="50" charset="-128"/>
              <a:ea typeface="Meiryo UI" panose="020B0604030504040204" pitchFamily="50" charset="-128"/>
            </a:endParaRPr>
          </a:p>
          <a:p>
            <a:pPr algn="ctr">
              <a:lnSpc>
                <a:spcPts val="1800"/>
              </a:lnSpc>
            </a:pPr>
            <a:r>
              <a:rPr lang="en-US" altLang="ja-JP" sz="1600" b="1" u="sng" dirty="0">
                <a:latin typeface="Meiryo UI" panose="020B0604030504040204" pitchFamily="50" charset="-128"/>
                <a:ea typeface="Meiryo UI" panose="020B0604030504040204" pitchFamily="50" charset="-128"/>
              </a:rPr>
              <a:t>2,502</a:t>
            </a:r>
            <a:r>
              <a:rPr lang="ja-JP" altLang="en-US" sz="1600" b="1" u="sng" dirty="0">
                <a:latin typeface="Meiryo UI" panose="020B0604030504040204" pitchFamily="50" charset="-128"/>
                <a:ea typeface="Meiryo UI" panose="020B0604030504040204" pitchFamily="50" charset="-128"/>
              </a:rPr>
              <a:t>千人</a:t>
            </a:r>
            <a:endParaRPr kumimoji="1" lang="ja-JP" altLang="en-US" sz="1600" b="1" u="sng" dirty="0">
              <a:latin typeface="Meiryo UI" panose="020B0604030504040204" pitchFamily="50" charset="-128"/>
              <a:ea typeface="Meiryo UI" panose="020B0604030504040204" pitchFamily="50" charset="-128"/>
            </a:endParaRPr>
          </a:p>
        </p:txBody>
      </p:sp>
      <p:grpSp>
        <p:nvGrpSpPr>
          <p:cNvPr id="15" name="グループ化 14"/>
          <p:cNvGrpSpPr/>
          <p:nvPr/>
        </p:nvGrpSpPr>
        <p:grpSpPr>
          <a:xfrm>
            <a:off x="5978661" y="1402312"/>
            <a:ext cx="4379776" cy="4924099"/>
            <a:chOff x="5808224" y="891450"/>
            <a:chExt cx="4379776" cy="4924099"/>
          </a:xfrm>
        </p:grpSpPr>
        <p:grpSp>
          <p:nvGrpSpPr>
            <p:cNvPr id="14" name="グループ化 13"/>
            <p:cNvGrpSpPr/>
            <p:nvPr/>
          </p:nvGrpSpPr>
          <p:grpSpPr>
            <a:xfrm>
              <a:off x="5808224" y="891450"/>
              <a:ext cx="3243059" cy="4924099"/>
              <a:chOff x="5808224" y="891450"/>
              <a:chExt cx="3243059" cy="4924099"/>
            </a:xfrm>
          </p:grpSpPr>
          <p:grpSp>
            <p:nvGrpSpPr>
              <p:cNvPr id="11" name="グループ化 10"/>
              <p:cNvGrpSpPr/>
              <p:nvPr/>
            </p:nvGrpSpPr>
            <p:grpSpPr>
              <a:xfrm>
                <a:off x="5808224" y="891450"/>
                <a:ext cx="3243059" cy="1552156"/>
                <a:chOff x="5808224" y="891450"/>
                <a:chExt cx="3243059" cy="1552156"/>
              </a:xfrm>
            </p:grpSpPr>
            <p:sp>
              <p:nvSpPr>
                <p:cNvPr id="61" name="正方形/長方形 60">
                  <a:extLst>
                    <a:ext uri="{FF2B5EF4-FFF2-40B4-BE49-F238E27FC236}">
                      <a16:creationId xmlns:a16="http://schemas.microsoft.com/office/drawing/2014/main" id="{01FA7E70-6EBD-47FC-8641-03E30245B385}"/>
                    </a:ext>
                  </a:extLst>
                </p:cNvPr>
                <p:cNvSpPr/>
                <p:nvPr/>
              </p:nvSpPr>
              <p:spPr>
                <a:xfrm>
                  <a:off x="7971283" y="891450"/>
                  <a:ext cx="1080000" cy="389629"/>
                </a:xfrm>
                <a:prstGeom prst="rect">
                  <a:avLst/>
                </a:prstGeom>
                <a:solidFill>
                  <a:schemeClr val="bg1"/>
                </a:solidFill>
                <a:ln w="9525">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ロシア</a:t>
                  </a:r>
                  <a:endPar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0%</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62" name="正方形/長方形 61">
                  <a:extLst>
                    <a:ext uri="{FF2B5EF4-FFF2-40B4-BE49-F238E27FC236}">
                      <a16:creationId xmlns:a16="http://schemas.microsoft.com/office/drawing/2014/main" id="{4C6D0AA2-4581-4AA6-AABA-628687EA85ED}"/>
                    </a:ext>
                  </a:extLst>
                </p:cNvPr>
                <p:cNvSpPr/>
                <p:nvPr/>
              </p:nvSpPr>
              <p:spPr>
                <a:xfrm>
                  <a:off x="6891283" y="891450"/>
                  <a:ext cx="1080000" cy="389629"/>
                </a:xfrm>
                <a:prstGeom prst="rect">
                  <a:avLst/>
                </a:prstGeom>
                <a:solidFill>
                  <a:schemeClr val="bg1"/>
                </a:solidFill>
                <a:ln w="9525">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スペイン</a:t>
                  </a:r>
                  <a:endPar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16</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63" name="正方形/長方形 62">
                  <a:extLst>
                    <a:ext uri="{FF2B5EF4-FFF2-40B4-BE49-F238E27FC236}">
                      <a16:creationId xmlns:a16="http://schemas.microsoft.com/office/drawing/2014/main" id="{FB5ED480-ECC5-4B2A-B311-2AEC1AB36243}"/>
                    </a:ext>
                  </a:extLst>
                </p:cNvPr>
                <p:cNvSpPr/>
                <p:nvPr/>
              </p:nvSpPr>
              <p:spPr>
                <a:xfrm>
                  <a:off x="5808224" y="891450"/>
                  <a:ext cx="1080000" cy="389629"/>
                </a:xfrm>
                <a:prstGeom prst="rect">
                  <a:avLst/>
                </a:prstGeom>
                <a:solidFill>
                  <a:schemeClr val="bg1"/>
                </a:solidFill>
                <a:ln w="9525">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イタリア</a:t>
                  </a:r>
                  <a:endPar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16</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64" name="正方形/長方形 63">
                  <a:extLst>
                    <a:ext uri="{FF2B5EF4-FFF2-40B4-BE49-F238E27FC236}">
                      <a16:creationId xmlns:a16="http://schemas.microsoft.com/office/drawing/2014/main" id="{BFD1D1F2-65A0-421E-A433-BEAB6CE6A24D}"/>
                    </a:ext>
                  </a:extLst>
                </p:cNvPr>
                <p:cNvSpPr/>
                <p:nvPr/>
              </p:nvSpPr>
              <p:spPr>
                <a:xfrm>
                  <a:off x="5808224" y="1279058"/>
                  <a:ext cx="1080000" cy="389629"/>
                </a:xfrm>
                <a:prstGeom prst="rect">
                  <a:avLst/>
                </a:prstGeom>
                <a:solidFill>
                  <a:schemeClr val="bg1"/>
                </a:solidFill>
                <a:ln w="9525">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ドイツ</a:t>
                  </a:r>
                  <a:endPar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31</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65" name="正方形/長方形 64">
                  <a:extLst>
                    <a:ext uri="{FF2B5EF4-FFF2-40B4-BE49-F238E27FC236}">
                      <a16:creationId xmlns:a16="http://schemas.microsoft.com/office/drawing/2014/main" id="{841B7499-2622-46D7-B0CF-B919A9EBE941}"/>
                    </a:ext>
                  </a:extLst>
                </p:cNvPr>
                <p:cNvSpPr/>
                <p:nvPr/>
              </p:nvSpPr>
              <p:spPr>
                <a:xfrm>
                  <a:off x="5808224" y="1671161"/>
                  <a:ext cx="1080000" cy="389629"/>
                </a:xfrm>
                <a:prstGeom prst="rect">
                  <a:avLst/>
                </a:prstGeom>
                <a:solidFill>
                  <a:schemeClr val="bg1"/>
                </a:solidFill>
                <a:ln w="9525">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フランス</a:t>
                  </a:r>
                  <a:endPar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34</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66" name="正方形/長方形 65">
                  <a:extLst>
                    <a:ext uri="{FF2B5EF4-FFF2-40B4-BE49-F238E27FC236}">
                      <a16:creationId xmlns:a16="http://schemas.microsoft.com/office/drawing/2014/main" id="{6F447EB8-62C2-4B18-9F3E-CBE989211027}"/>
                    </a:ext>
                  </a:extLst>
                </p:cNvPr>
                <p:cNvSpPr/>
                <p:nvPr/>
              </p:nvSpPr>
              <p:spPr>
                <a:xfrm>
                  <a:off x="5808224" y="2053977"/>
                  <a:ext cx="1080000" cy="389629"/>
                </a:xfrm>
                <a:prstGeom prst="rect">
                  <a:avLst/>
                </a:prstGeom>
                <a:solidFill>
                  <a:schemeClr val="bg1"/>
                </a:solidFill>
                <a:ln w="9525">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英国</a:t>
                  </a:r>
                  <a:endPar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37</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7" name="グループ化 6"/>
              <p:cNvGrpSpPr/>
              <p:nvPr/>
            </p:nvGrpSpPr>
            <p:grpSpPr>
              <a:xfrm>
                <a:off x="5808224" y="2511450"/>
                <a:ext cx="1080000" cy="767232"/>
                <a:chOff x="5808224" y="2284456"/>
                <a:chExt cx="1080000" cy="767232"/>
              </a:xfrm>
            </p:grpSpPr>
            <p:sp>
              <p:nvSpPr>
                <p:cNvPr id="67" name="正方形/長方形 66">
                  <a:extLst>
                    <a:ext uri="{FF2B5EF4-FFF2-40B4-BE49-F238E27FC236}">
                      <a16:creationId xmlns:a16="http://schemas.microsoft.com/office/drawing/2014/main" id="{615EEC78-F560-4C39-A832-07F885313EA5}"/>
                    </a:ext>
                  </a:extLst>
                </p:cNvPr>
                <p:cNvSpPr/>
                <p:nvPr/>
              </p:nvSpPr>
              <p:spPr>
                <a:xfrm>
                  <a:off x="5808224" y="2284456"/>
                  <a:ext cx="1080000" cy="389629"/>
                </a:xfrm>
                <a:prstGeom prst="rect">
                  <a:avLst/>
                </a:prstGeom>
                <a:solidFill>
                  <a:schemeClr val="bg1"/>
                </a:solidFill>
                <a:ln w="9525">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メキシコ</a:t>
                  </a:r>
                  <a:endParaRPr kumimoji="1" lang="en-US" altLang="ja-JP"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13</a:t>
                  </a:r>
                  <a:r>
                    <a:rPr kumimoji="1" lang="ja-JP" altLang="en-US"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68" name="正方形/長方形 67">
                  <a:extLst>
                    <a:ext uri="{FF2B5EF4-FFF2-40B4-BE49-F238E27FC236}">
                      <a16:creationId xmlns:a16="http://schemas.microsoft.com/office/drawing/2014/main" id="{2C685727-69C5-41A1-A5F4-2BF45FC9C816}"/>
                    </a:ext>
                  </a:extLst>
                </p:cNvPr>
                <p:cNvSpPr/>
                <p:nvPr/>
              </p:nvSpPr>
              <p:spPr>
                <a:xfrm>
                  <a:off x="5808224" y="2662059"/>
                  <a:ext cx="1080000" cy="389629"/>
                </a:xfrm>
                <a:prstGeom prst="rect">
                  <a:avLst/>
                </a:prstGeom>
                <a:solidFill>
                  <a:schemeClr val="bg1"/>
                </a:solidFill>
                <a:ln w="9525">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カナダ</a:t>
                  </a:r>
                  <a:endParaRPr kumimoji="1" lang="en-US" altLang="ja-JP"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52</a:t>
                  </a:r>
                  <a:r>
                    <a:rPr kumimoji="1" lang="ja-JP" altLang="en-US"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69" name="正方形/長方形 68">
                <a:extLst>
                  <a:ext uri="{FF2B5EF4-FFF2-40B4-BE49-F238E27FC236}">
                    <a16:creationId xmlns:a16="http://schemas.microsoft.com/office/drawing/2014/main" id="{343CBB45-4152-4806-920A-BD35BF13BA05}"/>
                  </a:ext>
                </a:extLst>
              </p:cNvPr>
              <p:cNvSpPr/>
              <p:nvPr/>
            </p:nvSpPr>
            <p:spPr>
              <a:xfrm>
                <a:off x="5808224" y="3339450"/>
                <a:ext cx="1080000" cy="389629"/>
              </a:xfrm>
              <a:prstGeom prst="rect">
                <a:avLst/>
              </a:prstGeom>
              <a:solidFill>
                <a:schemeClr val="bg1"/>
              </a:solidFill>
              <a:ln w="25400">
                <a:solidFill>
                  <a:schemeClr val="accent5">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5">
                        <a:lumMod val="75000"/>
                      </a:schemeClr>
                    </a:solidFill>
                    <a:latin typeface="Meiryo UI" panose="020B0604030504040204" pitchFamily="50" charset="-128"/>
                    <a:ea typeface="Meiryo UI" panose="020B0604030504040204" pitchFamily="50" charset="-128"/>
                    <a:cs typeface="Meiryo UI" panose="020B0604030504040204" pitchFamily="50" charset="-128"/>
                  </a:rPr>
                  <a:t>オーストラリア</a:t>
                </a:r>
                <a:endParaRPr kumimoji="1" lang="en-US" altLang="ja-JP" sz="1100" b="1" dirty="0">
                  <a:solidFill>
                    <a:schemeClr val="accent5">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5">
                        <a:lumMod val="75000"/>
                      </a:schemeClr>
                    </a:solidFill>
                    <a:latin typeface="Meiryo UI" panose="020B0604030504040204" pitchFamily="50" charset="-128"/>
                    <a:ea typeface="Meiryo UI" panose="020B0604030504040204" pitchFamily="50" charset="-128"/>
                    <a:cs typeface="Meiryo UI" panose="020B0604030504040204" pitchFamily="50" charset="-128"/>
                  </a:rPr>
                  <a:t>62</a:t>
                </a:r>
                <a:r>
                  <a:rPr kumimoji="1" lang="ja-JP" altLang="en-US" sz="1100" b="1" dirty="0">
                    <a:solidFill>
                      <a:schemeClr val="accent5">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5">
                        <a:lumMod val="75000"/>
                      </a:schemeClr>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100" b="1" dirty="0">
                    <a:solidFill>
                      <a:schemeClr val="accent5">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0" name="正方形/長方形 69">
                <a:extLst>
                  <a:ext uri="{FF2B5EF4-FFF2-40B4-BE49-F238E27FC236}">
                    <a16:creationId xmlns:a16="http://schemas.microsoft.com/office/drawing/2014/main" id="{39CBBB47-E4E4-40B0-89B5-5EFCD02E8160}"/>
                  </a:ext>
                </a:extLst>
              </p:cNvPr>
              <p:cNvSpPr/>
              <p:nvPr/>
            </p:nvSpPr>
            <p:spPr>
              <a:xfrm>
                <a:off x="5808224" y="3807450"/>
                <a:ext cx="1080000" cy="389629"/>
              </a:xfrm>
              <a:prstGeom prst="rect">
                <a:avLst/>
              </a:prstGeom>
              <a:solidFill>
                <a:schemeClr val="bg1"/>
              </a:solidFill>
              <a:ln w="25400">
                <a:solidFill>
                  <a:schemeClr val="accent4">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4">
                        <a:lumMod val="75000"/>
                      </a:schemeClr>
                    </a:solidFill>
                    <a:latin typeface="Meiryo UI" panose="020B0604030504040204" pitchFamily="50" charset="-128"/>
                    <a:ea typeface="Meiryo UI" panose="020B0604030504040204" pitchFamily="50" charset="-128"/>
                    <a:cs typeface="Meiryo UI" panose="020B0604030504040204" pitchFamily="50" charset="-128"/>
                  </a:rPr>
                  <a:t>インド</a:t>
                </a:r>
                <a:endParaRPr kumimoji="1" lang="en-US" altLang="ja-JP" sz="1100" b="1" dirty="0">
                  <a:solidFill>
                    <a:schemeClr val="accent4">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4">
                        <a:lumMod val="75000"/>
                      </a:schemeClr>
                    </a:solidFill>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1100" b="1" dirty="0">
                    <a:solidFill>
                      <a:schemeClr val="accent4">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4">
                        <a:lumMod val="75000"/>
                      </a:schemeClr>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100" b="1" dirty="0">
                    <a:solidFill>
                      <a:schemeClr val="accent4">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grpSp>
            <p:nvGrpSpPr>
              <p:cNvPr id="6" name="グループ化 5"/>
              <p:cNvGrpSpPr/>
              <p:nvPr/>
            </p:nvGrpSpPr>
            <p:grpSpPr>
              <a:xfrm>
                <a:off x="5808224" y="4275450"/>
                <a:ext cx="1080000" cy="1540099"/>
                <a:chOff x="5808224" y="4126340"/>
                <a:chExt cx="1080000" cy="1540099"/>
              </a:xfrm>
            </p:grpSpPr>
            <p:sp>
              <p:nvSpPr>
                <p:cNvPr id="71" name="正方形/長方形 70">
                  <a:extLst>
                    <a:ext uri="{FF2B5EF4-FFF2-40B4-BE49-F238E27FC236}">
                      <a16:creationId xmlns:a16="http://schemas.microsoft.com/office/drawing/2014/main" id="{F8BD730D-6E8C-43D1-BF38-EDC383B74F88}"/>
                    </a:ext>
                  </a:extLst>
                </p:cNvPr>
                <p:cNvSpPr/>
                <p:nvPr/>
              </p:nvSpPr>
              <p:spPr>
                <a:xfrm>
                  <a:off x="5808224" y="4126340"/>
                  <a:ext cx="1080000" cy="389629"/>
                </a:xfrm>
                <a:prstGeom prst="rect">
                  <a:avLst/>
                </a:prstGeom>
                <a:solidFill>
                  <a:schemeClr val="bg1"/>
                </a:solidFill>
                <a:ln w="9525">
                  <a:solidFill>
                    <a:schemeClr val="accent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フィリピン</a:t>
                  </a:r>
                  <a:endPar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69</a:t>
                  </a: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2" name="正方形/長方形 71">
                  <a:extLst>
                    <a:ext uri="{FF2B5EF4-FFF2-40B4-BE49-F238E27FC236}">
                      <a16:creationId xmlns:a16="http://schemas.microsoft.com/office/drawing/2014/main" id="{69F22E02-8BEE-4082-8AD7-AD42F6666A22}"/>
                    </a:ext>
                  </a:extLst>
                </p:cNvPr>
                <p:cNvSpPr/>
                <p:nvPr/>
              </p:nvSpPr>
              <p:spPr>
                <a:xfrm>
                  <a:off x="5808224" y="4502106"/>
                  <a:ext cx="1080000" cy="389629"/>
                </a:xfrm>
                <a:prstGeom prst="rect">
                  <a:avLst/>
                </a:prstGeom>
                <a:solidFill>
                  <a:schemeClr val="bg1"/>
                </a:solidFill>
                <a:ln w="9525">
                  <a:solidFill>
                    <a:schemeClr val="accent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インドネシア</a:t>
                  </a:r>
                  <a:endPar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40</a:t>
                  </a: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3" name="正方形/長方形 72">
                  <a:extLst>
                    <a:ext uri="{FF2B5EF4-FFF2-40B4-BE49-F238E27FC236}">
                      <a16:creationId xmlns:a16="http://schemas.microsoft.com/office/drawing/2014/main" id="{A2B159AE-9938-4C2F-9DA1-C4CA39C1E2F4}"/>
                    </a:ext>
                  </a:extLst>
                </p:cNvPr>
                <p:cNvSpPr/>
                <p:nvPr/>
              </p:nvSpPr>
              <p:spPr>
                <a:xfrm>
                  <a:off x="5808224" y="4887451"/>
                  <a:ext cx="1080000" cy="389629"/>
                </a:xfrm>
                <a:prstGeom prst="rect">
                  <a:avLst/>
                </a:prstGeom>
                <a:solidFill>
                  <a:schemeClr val="bg1"/>
                </a:solidFill>
                <a:ln w="9525">
                  <a:solidFill>
                    <a:schemeClr val="accent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マレーシア</a:t>
                  </a:r>
                  <a:endPar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45</a:t>
                  </a: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4" name="正方形/長方形 73">
                  <a:extLst>
                    <a:ext uri="{FF2B5EF4-FFF2-40B4-BE49-F238E27FC236}">
                      <a16:creationId xmlns:a16="http://schemas.microsoft.com/office/drawing/2014/main" id="{4A9B7741-405C-4215-8E46-FA51457ECE1A}"/>
                    </a:ext>
                  </a:extLst>
                </p:cNvPr>
                <p:cNvSpPr/>
                <p:nvPr/>
              </p:nvSpPr>
              <p:spPr>
                <a:xfrm>
                  <a:off x="5808224" y="5276810"/>
                  <a:ext cx="1080000" cy="389629"/>
                </a:xfrm>
                <a:prstGeom prst="rect">
                  <a:avLst/>
                </a:prstGeom>
                <a:solidFill>
                  <a:schemeClr val="bg1"/>
                </a:solidFill>
                <a:ln w="9525">
                  <a:solidFill>
                    <a:schemeClr val="accent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シンガポール</a:t>
                  </a:r>
                  <a:endPar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55</a:t>
                  </a: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sp>
          <p:nvSpPr>
            <p:cNvPr id="75" name="正方形/長方形 74">
              <a:extLst>
                <a:ext uri="{FF2B5EF4-FFF2-40B4-BE49-F238E27FC236}">
                  <a16:creationId xmlns:a16="http://schemas.microsoft.com/office/drawing/2014/main" id="{01FA7E70-6EBD-47FC-8641-03E30245B385}"/>
                </a:ext>
              </a:extLst>
            </p:cNvPr>
            <p:cNvSpPr/>
            <p:nvPr/>
          </p:nvSpPr>
          <p:spPr>
            <a:xfrm>
              <a:off x="9108000" y="891450"/>
              <a:ext cx="1080000" cy="389629"/>
            </a:xfrm>
            <a:prstGeom prst="rect">
              <a:avLst/>
            </a:prstGeom>
            <a:solidFill>
              <a:schemeClr val="bg1"/>
            </a:solidFill>
            <a:ln w="2540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中東地域</a:t>
              </a:r>
              <a:endParaRPr kumimoji="1" lang="en-US" altLang="ja-JP" sz="1100" b="1"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10</a:t>
              </a:r>
              <a:r>
                <a:rPr kumimoji="1" lang="ja-JP" altLang="en-US" sz="1100" b="1"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0%</a:t>
              </a:r>
              <a:r>
                <a:rPr kumimoji="1" lang="ja-JP" altLang="en-US" sz="1100" b="1"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76" name="グループ化 75"/>
          <p:cNvGrpSpPr/>
          <p:nvPr/>
        </p:nvGrpSpPr>
        <p:grpSpPr>
          <a:xfrm>
            <a:off x="239374" y="1409206"/>
            <a:ext cx="3243059" cy="1552156"/>
            <a:chOff x="5796000" y="720000"/>
            <a:chExt cx="3243059" cy="1552156"/>
          </a:xfrm>
        </p:grpSpPr>
        <p:sp>
          <p:nvSpPr>
            <p:cNvPr id="87" name="正方形/長方形 86">
              <a:extLst>
                <a:ext uri="{FF2B5EF4-FFF2-40B4-BE49-F238E27FC236}">
                  <a16:creationId xmlns:a16="http://schemas.microsoft.com/office/drawing/2014/main" id="{01FA7E70-6EBD-47FC-8641-03E30245B385}"/>
                </a:ext>
              </a:extLst>
            </p:cNvPr>
            <p:cNvSpPr/>
            <p:nvPr/>
          </p:nvSpPr>
          <p:spPr>
            <a:xfrm>
              <a:off x="7959059" y="720000"/>
              <a:ext cx="1080000" cy="389629"/>
            </a:xfrm>
            <a:prstGeom prst="rect">
              <a:avLst/>
            </a:prstGeom>
            <a:solidFill>
              <a:schemeClr val="bg1"/>
            </a:solidFill>
            <a:ln w="9525">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ロシア</a:t>
              </a:r>
              <a:endPar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14</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88" name="正方形/長方形 87">
              <a:extLst>
                <a:ext uri="{FF2B5EF4-FFF2-40B4-BE49-F238E27FC236}">
                  <a16:creationId xmlns:a16="http://schemas.microsoft.com/office/drawing/2014/main" id="{4C6D0AA2-4581-4AA6-AABA-628687EA85ED}"/>
                </a:ext>
              </a:extLst>
            </p:cNvPr>
            <p:cNvSpPr/>
            <p:nvPr/>
          </p:nvSpPr>
          <p:spPr>
            <a:xfrm>
              <a:off x="6879059" y="720000"/>
              <a:ext cx="1080000" cy="389629"/>
            </a:xfrm>
            <a:prstGeom prst="rect">
              <a:avLst/>
            </a:prstGeom>
            <a:solidFill>
              <a:schemeClr val="bg1"/>
            </a:solidFill>
            <a:ln w="9525">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スペイン</a:t>
              </a:r>
              <a:endPar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14</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89" name="正方形/長方形 88">
              <a:extLst>
                <a:ext uri="{FF2B5EF4-FFF2-40B4-BE49-F238E27FC236}">
                  <a16:creationId xmlns:a16="http://schemas.microsoft.com/office/drawing/2014/main" id="{FB5ED480-ECC5-4B2A-B311-2AEC1AB36243}"/>
                </a:ext>
              </a:extLst>
            </p:cNvPr>
            <p:cNvSpPr/>
            <p:nvPr/>
          </p:nvSpPr>
          <p:spPr>
            <a:xfrm>
              <a:off x="5796000" y="720000"/>
              <a:ext cx="1080000" cy="389629"/>
            </a:xfrm>
            <a:prstGeom prst="rect">
              <a:avLst/>
            </a:prstGeom>
            <a:solidFill>
              <a:schemeClr val="bg1"/>
            </a:solidFill>
            <a:ln w="9525">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イタリア</a:t>
              </a:r>
              <a:endPar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15</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90" name="正方形/長方形 89">
              <a:extLst>
                <a:ext uri="{FF2B5EF4-FFF2-40B4-BE49-F238E27FC236}">
                  <a16:creationId xmlns:a16="http://schemas.microsoft.com/office/drawing/2014/main" id="{BFD1D1F2-65A0-421E-A433-BEAB6CE6A24D}"/>
                </a:ext>
              </a:extLst>
            </p:cNvPr>
            <p:cNvSpPr/>
            <p:nvPr/>
          </p:nvSpPr>
          <p:spPr>
            <a:xfrm>
              <a:off x="5796000" y="1107608"/>
              <a:ext cx="1080000" cy="389629"/>
            </a:xfrm>
            <a:prstGeom prst="rect">
              <a:avLst/>
            </a:prstGeom>
            <a:solidFill>
              <a:schemeClr val="bg1"/>
            </a:solidFill>
            <a:ln w="9525">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ドイツ</a:t>
              </a:r>
              <a:endPar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26</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91" name="正方形/長方形 90">
              <a:extLst>
                <a:ext uri="{FF2B5EF4-FFF2-40B4-BE49-F238E27FC236}">
                  <a16:creationId xmlns:a16="http://schemas.microsoft.com/office/drawing/2014/main" id="{841B7499-2622-46D7-B0CF-B919A9EBE941}"/>
                </a:ext>
              </a:extLst>
            </p:cNvPr>
            <p:cNvSpPr/>
            <p:nvPr/>
          </p:nvSpPr>
          <p:spPr>
            <a:xfrm>
              <a:off x="5796000" y="1499711"/>
              <a:ext cx="1080000" cy="389629"/>
            </a:xfrm>
            <a:prstGeom prst="rect">
              <a:avLst/>
            </a:prstGeom>
            <a:solidFill>
              <a:schemeClr val="bg1"/>
            </a:solidFill>
            <a:ln w="9525">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フランス</a:t>
              </a:r>
              <a:endPar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39</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92" name="正方形/長方形 91">
              <a:extLst>
                <a:ext uri="{FF2B5EF4-FFF2-40B4-BE49-F238E27FC236}">
                  <a16:creationId xmlns:a16="http://schemas.microsoft.com/office/drawing/2014/main" id="{6F447EB8-62C2-4B18-9F3E-CBE989211027}"/>
                </a:ext>
              </a:extLst>
            </p:cNvPr>
            <p:cNvSpPr/>
            <p:nvPr/>
          </p:nvSpPr>
          <p:spPr>
            <a:xfrm>
              <a:off x="5796000" y="1882527"/>
              <a:ext cx="1080000" cy="389629"/>
            </a:xfrm>
            <a:prstGeom prst="rect">
              <a:avLst/>
            </a:prstGeom>
            <a:solidFill>
              <a:schemeClr val="bg1"/>
            </a:solidFill>
            <a:ln w="9525">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英国</a:t>
              </a:r>
              <a:endPar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68</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grpSp>
      <p:grpSp>
        <p:nvGrpSpPr>
          <p:cNvPr id="77" name="グループ化 76"/>
          <p:cNvGrpSpPr/>
          <p:nvPr/>
        </p:nvGrpSpPr>
        <p:grpSpPr>
          <a:xfrm>
            <a:off x="239374" y="3029206"/>
            <a:ext cx="1080000" cy="767232"/>
            <a:chOff x="5796000" y="2113006"/>
            <a:chExt cx="1080000" cy="767232"/>
          </a:xfrm>
        </p:grpSpPr>
        <p:sp>
          <p:nvSpPr>
            <p:cNvPr id="85" name="正方形/長方形 84">
              <a:extLst>
                <a:ext uri="{FF2B5EF4-FFF2-40B4-BE49-F238E27FC236}">
                  <a16:creationId xmlns:a16="http://schemas.microsoft.com/office/drawing/2014/main" id="{615EEC78-F560-4C39-A832-07F885313EA5}"/>
                </a:ext>
              </a:extLst>
            </p:cNvPr>
            <p:cNvSpPr/>
            <p:nvPr/>
          </p:nvSpPr>
          <p:spPr>
            <a:xfrm>
              <a:off x="5796000" y="2113006"/>
              <a:ext cx="1080000" cy="389629"/>
            </a:xfrm>
            <a:prstGeom prst="rect">
              <a:avLst/>
            </a:prstGeom>
            <a:solidFill>
              <a:schemeClr val="bg1"/>
            </a:solidFill>
            <a:ln w="9525">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メキシコ</a:t>
              </a:r>
              <a:endParaRPr kumimoji="1" lang="en-US" altLang="ja-JP"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7</a:t>
              </a:r>
              <a:r>
                <a:rPr kumimoji="1" lang="ja-JP" altLang="en-US"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0%</a:t>
              </a:r>
              <a:r>
                <a:rPr kumimoji="1" lang="ja-JP" altLang="en-US"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86" name="正方形/長方形 85">
              <a:extLst>
                <a:ext uri="{FF2B5EF4-FFF2-40B4-BE49-F238E27FC236}">
                  <a16:creationId xmlns:a16="http://schemas.microsoft.com/office/drawing/2014/main" id="{2C685727-69C5-41A1-A5F4-2BF45FC9C816}"/>
                </a:ext>
              </a:extLst>
            </p:cNvPr>
            <p:cNvSpPr/>
            <p:nvPr/>
          </p:nvSpPr>
          <p:spPr>
            <a:xfrm>
              <a:off x="5796000" y="2490609"/>
              <a:ext cx="1080000" cy="389629"/>
            </a:xfrm>
            <a:prstGeom prst="rect">
              <a:avLst/>
            </a:prstGeom>
            <a:solidFill>
              <a:schemeClr val="bg1"/>
            </a:solidFill>
            <a:ln w="9525">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カナダ</a:t>
              </a:r>
              <a:endParaRPr kumimoji="1" lang="en-US" altLang="ja-JP"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38</a:t>
              </a:r>
              <a:r>
                <a:rPr kumimoji="1" lang="ja-JP" altLang="en-US"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100" b="1" dirty="0">
                  <a:solidFill>
                    <a:schemeClr val="accent3">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78" name="正方形/長方形 77">
            <a:extLst>
              <a:ext uri="{FF2B5EF4-FFF2-40B4-BE49-F238E27FC236}">
                <a16:creationId xmlns:a16="http://schemas.microsoft.com/office/drawing/2014/main" id="{343CBB45-4152-4806-920A-BD35BF13BA05}"/>
              </a:ext>
            </a:extLst>
          </p:cNvPr>
          <p:cNvSpPr/>
          <p:nvPr/>
        </p:nvSpPr>
        <p:spPr>
          <a:xfrm>
            <a:off x="239374" y="3866007"/>
            <a:ext cx="1080000" cy="389629"/>
          </a:xfrm>
          <a:prstGeom prst="rect">
            <a:avLst/>
          </a:prstGeom>
          <a:solidFill>
            <a:schemeClr val="bg1"/>
          </a:solidFill>
          <a:ln w="25400">
            <a:solidFill>
              <a:schemeClr val="accent5">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5">
                    <a:lumMod val="75000"/>
                  </a:schemeClr>
                </a:solidFill>
                <a:latin typeface="Meiryo UI" panose="020B0604030504040204" pitchFamily="50" charset="-128"/>
                <a:ea typeface="Meiryo UI" panose="020B0604030504040204" pitchFamily="50" charset="-128"/>
                <a:cs typeface="Meiryo UI" panose="020B0604030504040204" pitchFamily="50" charset="-128"/>
              </a:rPr>
              <a:t>オーストラリア</a:t>
            </a:r>
            <a:endParaRPr kumimoji="1" lang="en-US" altLang="ja-JP" sz="1100" b="1" dirty="0">
              <a:solidFill>
                <a:schemeClr val="accent5">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5">
                    <a:lumMod val="75000"/>
                  </a:schemeClr>
                </a:solidFill>
                <a:latin typeface="Meiryo UI" panose="020B0604030504040204" pitchFamily="50" charset="-128"/>
                <a:ea typeface="Meiryo UI" panose="020B0604030504040204" pitchFamily="50" charset="-128"/>
                <a:cs typeface="Meiryo UI" panose="020B0604030504040204" pitchFamily="50" charset="-128"/>
              </a:rPr>
              <a:t>52</a:t>
            </a:r>
            <a:r>
              <a:rPr kumimoji="1" lang="ja-JP" altLang="en-US" sz="1100" b="1" dirty="0">
                <a:solidFill>
                  <a:schemeClr val="accent5">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5">
                    <a:lumMod val="75000"/>
                  </a:schemeClr>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100" b="1" dirty="0">
                <a:solidFill>
                  <a:schemeClr val="accent5">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9" name="正方形/長方形 78">
            <a:extLst>
              <a:ext uri="{FF2B5EF4-FFF2-40B4-BE49-F238E27FC236}">
                <a16:creationId xmlns:a16="http://schemas.microsoft.com/office/drawing/2014/main" id="{39CBBB47-E4E4-40B0-89B5-5EFCD02E8160}"/>
              </a:ext>
            </a:extLst>
          </p:cNvPr>
          <p:cNvSpPr/>
          <p:nvPr/>
        </p:nvSpPr>
        <p:spPr>
          <a:xfrm>
            <a:off x="239374" y="4325206"/>
            <a:ext cx="1080000" cy="389629"/>
          </a:xfrm>
          <a:prstGeom prst="rect">
            <a:avLst/>
          </a:prstGeom>
          <a:solidFill>
            <a:schemeClr val="bg1"/>
          </a:solidFill>
          <a:ln w="25400">
            <a:solidFill>
              <a:schemeClr val="accent4">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4">
                    <a:lumMod val="75000"/>
                  </a:schemeClr>
                </a:solidFill>
                <a:latin typeface="Meiryo UI" panose="020B0604030504040204" pitchFamily="50" charset="-128"/>
                <a:ea typeface="Meiryo UI" panose="020B0604030504040204" pitchFamily="50" charset="-128"/>
                <a:cs typeface="Meiryo UI" panose="020B0604030504040204" pitchFamily="50" charset="-128"/>
              </a:rPr>
              <a:t>インド</a:t>
            </a:r>
            <a:endParaRPr kumimoji="1" lang="en-US" altLang="ja-JP" sz="1100" b="1" dirty="0">
              <a:solidFill>
                <a:schemeClr val="accent4">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4">
                    <a:lumMod val="75000"/>
                  </a:schemeClr>
                </a:solidFill>
                <a:latin typeface="Meiryo UI" panose="020B0604030504040204" pitchFamily="50" charset="-128"/>
                <a:ea typeface="Meiryo UI" panose="020B0604030504040204" pitchFamily="50" charset="-128"/>
                <a:cs typeface="Meiryo UI" panose="020B0604030504040204" pitchFamily="50" charset="-128"/>
              </a:rPr>
              <a:t>14</a:t>
            </a:r>
            <a:r>
              <a:rPr kumimoji="1" lang="ja-JP" altLang="en-US" sz="1100" b="1" dirty="0">
                <a:solidFill>
                  <a:schemeClr val="accent4">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4">
                    <a:lumMod val="75000"/>
                  </a:schemeClr>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100" b="1" dirty="0">
                <a:solidFill>
                  <a:schemeClr val="accent4">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grpSp>
        <p:nvGrpSpPr>
          <p:cNvPr id="80" name="グループ化 79"/>
          <p:cNvGrpSpPr/>
          <p:nvPr/>
        </p:nvGrpSpPr>
        <p:grpSpPr>
          <a:xfrm>
            <a:off x="243321" y="4795359"/>
            <a:ext cx="1080000" cy="1540099"/>
            <a:chOff x="5796000" y="3954890"/>
            <a:chExt cx="1080000" cy="1540099"/>
          </a:xfrm>
        </p:grpSpPr>
        <p:sp>
          <p:nvSpPr>
            <p:cNvPr id="81" name="正方形/長方形 80">
              <a:extLst>
                <a:ext uri="{FF2B5EF4-FFF2-40B4-BE49-F238E27FC236}">
                  <a16:creationId xmlns:a16="http://schemas.microsoft.com/office/drawing/2014/main" id="{F8BD730D-6E8C-43D1-BF38-EDC383B74F88}"/>
                </a:ext>
              </a:extLst>
            </p:cNvPr>
            <p:cNvSpPr/>
            <p:nvPr/>
          </p:nvSpPr>
          <p:spPr>
            <a:xfrm>
              <a:off x="5796000" y="3954890"/>
              <a:ext cx="1080000" cy="389629"/>
            </a:xfrm>
            <a:prstGeom prst="rect">
              <a:avLst/>
            </a:prstGeom>
            <a:solidFill>
              <a:schemeClr val="bg1"/>
            </a:solidFill>
            <a:ln w="9525">
              <a:solidFill>
                <a:schemeClr val="accent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フィリピン</a:t>
              </a:r>
              <a:endPar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65</a:t>
              </a: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82" name="正方形/長方形 81">
              <a:extLst>
                <a:ext uri="{FF2B5EF4-FFF2-40B4-BE49-F238E27FC236}">
                  <a16:creationId xmlns:a16="http://schemas.microsoft.com/office/drawing/2014/main" id="{69F22E02-8BEE-4082-8AD7-AD42F6666A22}"/>
                </a:ext>
              </a:extLst>
            </p:cNvPr>
            <p:cNvSpPr/>
            <p:nvPr/>
          </p:nvSpPr>
          <p:spPr>
            <a:xfrm>
              <a:off x="5796000" y="4330656"/>
              <a:ext cx="1080000" cy="389629"/>
            </a:xfrm>
            <a:prstGeom prst="rect">
              <a:avLst/>
            </a:prstGeom>
            <a:solidFill>
              <a:schemeClr val="bg1"/>
            </a:solidFill>
            <a:ln w="9525">
              <a:solidFill>
                <a:schemeClr val="accent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インドネシア</a:t>
              </a:r>
              <a:endPar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34</a:t>
              </a: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83" name="正方形/長方形 82">
              <a:extLst>
                <a:ext uri="{FF2B5EF4-FFF2-40B4-BE49-F238E27FC236}">
                  <a16:creationId xmlns:a16="http://schemas.microsoft.com/office/drawing/2014/main" id="{A2B159AE-9938-4C2F-9DA1-C4CA39C1E2F4}"/>
                </a:ext>
              </a:extLst>
            </p:cNvPr>
            <p:cNvSpPr/>
            <p:nvPr/>
          </p:nvSpPr>
          <p:spPr>
            <a:xfrm>
              <a:off x="5796000" y="4716001"/>
              <a:ext cx="1080000" cy="389629"/>
            </a:xfrm>
            <a:prstGeom prst="rect">
              <a:avLst/>
            </a:prstGeom>
            <a:solidFill>
              <a:schemeClr val="bg1"/>
            </a:solidFill>
            <a:ln w="9525">
              <a:solidFill>
                <a:schemeClr val="accent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マレーシア</a:t>
              </a:r>
              <a:endPar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49</a:t>
              </a: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84" name="正方形/長方形 83">
              <a:extLst>
                <a:ext uri="{FF2B5EF4-FFF2-40B4-BE49-F238E27FC236}">
                  <a16:creationId xmlns:a16="http://schemas.microsoft.com/office/drawing/2014/main" id="{4A9B7741-405C-4215-8E46-FA51457ECE1A}"/>
                </a:ext>
              </a:extLst>
            </p:cNvPr>
            <p:cNvSpPr/>
            <p:nvPr/>
          </p:nvSpPr>
          <p:spPr>
            <a:xfrm>
              <a:off x="5796000" y="5105360"/>
              <a:ext cx="1080000" cy="389629"/>
            </a:xfrm>
            <a:prstGeom prst="rect">
              <a:avLst/>
            </a:prstGeom>
            <a:solidFill>
              <a:schemeClr val="bg1"/>
            </a:solidFill>
            <a:ln w="9525">
              <a:solidFill>
                <a:schemeClr val="accent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シンガポール</a:t>
              </a:r>
              <a:endPar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42</a:t>
              </a: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100" b="1" dirty="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59" name="正方形/長方形 58">
            <a:extLst>
              <a:ext uri="{FF2B5EF4-FFF2-40B4-BE49-F238E27FC236}">
                <a16:creationId xmlns:a16="http://schemas.microsoft.com/office/drawing/2014/main" id="{01FA7E70-6EBD-47FC-8641-03E30245B385}"/>
              </a:ext>
            </a:extLst>
          </p:cNvPr>
          <p:cNvSpPr/>
          <p:nvPr/>
        </p:nvSpPr>
        <p:spPr>
          <a:xfrm>
            <a:off x="3551374" y="1409206"/>
            <a:ext cx="1080000" cy="389629"/>
          </a:xfrm>
          <a:prstGeom prst="rect">
            <a:avLst/>
          </a:prstGeom>
          <a:solidFill>
            <a:schemeClr val="bg1"/>
          </a:solidFill>
          <a:ln w="2540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100" b="1"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中東地域</a:t>
            </a:r>
            <a:endParaRPr kumimoji="1" lang="en-US" altLang="ja-JP" sz="1100" b="1"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100" b="1"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1100" b="1"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千人（</a:t>
            </a:r>
            <a:r>
              <a:rPr kumimoji="1" lang="en-US" altLang="ja-JP" sz="1100" b="1"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0%</a:t>
            </a:r>
            <a:r>
              <a:rPr kumimoji="1" lang="ja-JP" altLang="en-US" sz="1100" b="1"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16" name="正方形/長方形 15"/>
          <p:cNvSpPr/>
          <p:nvPr/>
        </p:nvSpPr>
        <p:spPr>
          <a:xfrm>
            <a:off x="5982055" y="4783829"/>
            <a:ext cx="1075701" cy="1533091"/>
          </a:xfrm>
          <a:prstGeom prst="rect">
            <a:avLst/>
          </a:prstGeom>
          <a:noFill/>
          <a:ln w="254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F7C346A7-37DF-0F95-32D0-67618BEA527D}"/>
              </a:ext>
            </a:extLst>
          </p:cNvPr>
          <p:cNvSpPr txBox="1"/>
          <p:nvPr/>
        </p:nvSpPr>
        <p:spPr>
          <a:xfrm>
            <a:off x="8617292" y="2956990"/>
            <a:ext cx="848368" cy="646331"/>
          </a:xfrm>
          <a:prstGeom prst="rect">
            <a:avLst/>
          </a:prstGeom>
          <a:noFill/>
        </p:spPr>
        <p:txBody>
          <a:bodyPr wrap="square" rtlCol="0">
            <a:spAutoFit/>
          </a:bodyPr>
          <a:lstStyle/>
          <a:p>
            <a:pPr algn="ctr"/>
            <a:r>
              <a:rPr kumimoji="1" lang="ja-JP" altLang="en-US" sz="1200" b="1" dirty="0">
                <a:latin typeface="Meiryo UI" panose="020B0604030504040204" pitchFamily="50" charset="-128"/>
                <a:ea typeface="Meiryo UI" panose="020B0604030504040204" pitchFamily="50" charset="-128"/>
              </a:rPr>
              <a:t>欧州</a:t>
            </a:r>
            <a:endParaRPr kumimoji="1" lang="en-US" altLang="ja-JP" sz="1200" b="1" dirty="0">
              <a:latin typeface="Meiryo UI" panose="020B0604030504040204" pitchFamily="50" charset="-128"/>
              <a:ea typeface="Meiryo UI" panose="020B0604030504040204" pitchFamily="50" charset="-128"/>
            </a:endParaRPr>
          </a:p>
          <a:p>
            <a:pPr algn="ctr"/>
            <a:r>
              <a:rPr kumimoji="1" lang="en-US" altLang="ja-JP" sz="1200" b="1" dirty="0">
                <a:latin typeface="Meiryo UI" panose="020B0604030504040204" pitchFamily="50" charset="-128"/>
                <a:ea typeface="Meiryo UI" panose="020B0604030504040204" pitchFamily="50" charset="-128"/>
              </a:rPr>
              <a:t>140</a:t>
            </a:r>
            <a:r>
              <a:rPr kumimoji="1" lang="ja-JP" altLang="en-US" sz="1200" b="1" dirty="0">
                <a:latin typeface="Meiryo UI" panose="020B0604030504040204" pitchFamily="50" charset="-128"/>
                <a:ea typeface="Meiryo UI" panose="020B0604030504040204" pitchFamily="50" charset="-128"/>
              </a:rPr>
              <a:t>千人</a:t>
            </a:r>
            <a:endParaRPr kumimoji="1" lang="en-US" altLang="ja-JP" sz="1200" b="1" dirty="0">
              <a:latin typeface="Meiryo UI" panose="020B0604030504040204" pitchFamily="50" charset="-128"/>
              <a:ea typeface="Meiryo UI" panose="020B0604030504040204" pitchFamily="50" charset="-128"/>
            </a:endParaRPr>
          </a:p>
          <a:p>
            <a:pPr algn="ctr"/>
            <a:r>
              <a:rPr kumimoji="1" lang="en-US" altLang="ja-JP" sz="1200" b="1" dirty="0">
                <a:latin typeface="Meiryo UI" panose="020B0604030504040204" pitchFamily="50" charset="-128"/>
                <a:ea typeface="Meiryo UI" panose="020B0604030504040204" pitchFamily="50" charset="-128"/>
              </a:rPr>
              <a:t>6</a:t>
            </a:r>
            <a:r>
              <a:rPr kumimoji="1" lang="ja-JP" altLang="en-US" sz="1200" b="1" dirty="0">
                <a:latin typeface="Meiryo UI" panose="020B0604030504040204" pitchFamily="50" charset="-128"/>
                <a:ea typeface="Meiryo UI" panose="020B0604030504040204" pitchFamily="50" charset="-128"/>
              </a:rPr>
              <a:t>％</a:t>
            </a:r>
          </a:p>
        </p:txBody>
      </p:sp>
      <p:sp>
        <p:nvSpPr>
          <p:cNvPr id="3" name="Google Shape;10;p1">
            <a:extLst>
              <a:ext uri="{FF2B5EF4-FFF2-40B4-BE49-F238E27FC236}">
                <a16:creationId xmlns:a16="http://schemas.microsoft.com/office/drawing/2014/main" id="{C26EF9CC-D1DC-9685-FEE3-C09F9E58C121}"/>
              </a:ext>
            </a:extLst>
          </p:cNvPr>
          <p:cNvSpPr/>
          <p:nvPr/>
        </p:nvSpPr>
        <p:spPr>
          <a:xfrm>
            <a:off x="0" y="0"/>
            <a:ext cx="9744073" cy="358775"/>
          </a:xfrm>
          <a:prstGeom prst="rect">
            <a:avLst/>
          </a:prstGeom>
          <a:solidFill>
            <a:srgbClr val="9999FF">
              <a:alpha val="49803"/>
            </a:srgbClr>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4" name="Google Shape;14;p1">
            <a:extLst>
              <a:ext uri="{FF2B5EF4-FFF2-40B4-BE49-F238E27FC236}">
                <a16:creationId xmlns:a16="http://schemas.microsoft.com/office/drawing/2014/main" id="{E9056151-3337-931F-5A30-E2EA96DABBE2}"/>
              </a:ext>
            </a:extLst>
          </p:cNvPr>
          <p:cNvSpPr/>
          <p:nvPr/>
        </p:nvSpPr>
        <p:spPr>
          <a:xfrm>
            <a:off x="9744075" y="-6647"/>
            <a:ext cx="2447925" cy="358775"/>
          </a:xfrm>
          <a:prstGeom prst="rect">
            <a:avLst/>
          </a:prstGeom>
          <a:solidFill>
            <a:srgbClr val="000066"/>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5" name="Google Shape;15;p1">
            <a:extLst>
              <a:ext uri="{FF2B5EF4-FFF2-40B4-BE49-F238E27FC236}">
                <a16:creationId xmlns:a16="http://schemas.microsoft.com/office/drawing/2014/main" id="{71CEF6F2-132C-04EF-F6DA-E0C13E9DEF29}"/>
              </a:ext>
            </a:extLst>
          </p:cNvPr>
          <p:cNvSpPr txBox="1"/>
          <p:nvPr/>
        </p:nvSpPr>
        <p:spPr>
          <a:xfrm>
            <a:off x="9867899" y="16867"/>
            <a:ext cx="2200275" cy="312145"/>
          </a:xfrm>
          <a:prstGeom prst="rect">
            <a:avLst/>
          </a:prstGeom>
          <a:noFill/>
          <a:ln>
            <a:noFill/>
          </a:ln>
        </p:spPr>
        <p:txBody>
          <a:bodyPr spcFirstLastPara="1" wrap="square" lIns="95750" tIns="47875" rIns="95750" bIns="47875" anchor="t" anchorCtr="0">
            <a:spAutoFit/>
          </a:bodyPr>
          <a:lstStyle/>
          <a:p>
            <a:pPr marL="0" marR="0" lvl="0" indent="0" algn="ctr" rtl="0">
              <a:spcBef>
                <a:spcPts val="0"/>
              </a:spcBef>
              <a:spcAft>
                <a:spcPts val="0"/>
              </a:spcAft>
              <a:buNone/>
            </a:pPr>
            <a:r>
              <a:rPr lang="en-US" sz="1400" b="1" i="0" u="none" strike="noStrike" cap="none" dirty="0">
                <a:solidFill>
                  <a:schemeClr val="lt1"/>
                </a:solidFill>
                <a:latin typeface="MS PGothic"/>
                <a:ea typeface="MS PGothic"/>
                <a:cs typeface="MS PGothic"/>
                <a:sym typeface="MS PGothic"/>
              </a:rPr>
              <a:t>https://www.jata-net.or.jp</a:t>
            </a:r>
            <a:endParaRPr dirty="0"/>
          </a:p>
        </p:txBody>
      </p:sp>
      <p:pic>
        <p:nvPicPr>
          <p:cNvPr id="9" name="Google Shape;16;p1" descr="横組みロゴ_透過">
            <a:extLst>
              <a:ext uri="{FF2B5EF4-FFF2-40B4-BE49-F238E27FC236}">
                <a16:creationId xmlns:a16="http://schemas.microsoft.com/office/drawing/2014/main" id="{B167AA77-F45E-1169-07D9-80AF47E5B8EB}"/>
              </a:ext>
            </a:extLst>
          </p:cNvPr>
          <p:cNvPicPr preferRelativeResize="0"/>
          <p:nvPr/>
        </p:nvPicPr>
        <p:blipFill rotWithShape="1">
          <a:blip r:embed="rId5">
            <a:alphaModFix/>
          </a:blip>
          <a:srcRect/>
          <a:stretch/>
        </p:blipFill>
        <p:spPr>
          <a:xfrm>
            <a:off x="159984" y="12014"/>
            <a:ext cx="1281113" cy="301625"/>
          </a:xfrm>
          <a:prstGeom prst="rect">
            <a:avLst/>
          </a:prstGeom>
          <a:noFill/>
          <a:ln>
            <a:noFill/>
          </a:ln>
        </p:spPr>
      </p:pic>
      <p:pic>
        <p:nvPicPr>
          <p:cNvPr id="10" name="Google Shape;18;p1">
            <a:extLst>
              <a:ext uri="{FF2B5EF4-FFF2-40B4-BE49-F238E27FC236}">
                <a16:creationId xmlns:a16="http://schemas.microsoft.com/office/drawing/2014/main" id="{33FFE85A-5F60-6C30-B239-A71B93CDCD7C}"/>
              </a:ext>
            </a:extLst>
          </p:cNvPr>
          <p:cNvPicPr preferRelativeResize="0"/>
          <p:nvPr/>
        </p:nvPicPr>
        <p:blipFill rotWithShape="1">
          <a:blip r:embed="rId6">
            <a:alphaModFix/>
          </a:blip>
          <a:srcRect/>
          <a:stretch/>
        </p:blipFill>
        <p:spPr>
          <a:xfrm>
            <a:off x="8844833" y="18662"/>
            <a:ext cx="721339" cy="294039"/>
          </a:xfrm>
          <a:prstGeom prst="rect">
            <a:avLst/>
          </a:prstGeom>
          <a:noFill/>
          <a:ln>
            <a:noFill/>
          </a:ln>
        </p:spPr>
      </p:pic>
      <p:pic>
        <p:nvPicPr>
          <p:cNvPr id="12" name="Google Shape;19;p1">
            <a:extLst>
              <a:ext uri="{FF2B5EF4-FFF2-40B4-BE49-F238E27FC236}">
                <a16:creationId xmlns:a16="http://schemas.microsoft.com/office/drawing/2014/main" id="{5CD89995-C024-078A-82F2-11FB1C715B9B}"/>
              </a:ext>
            </a:extLst>
          </p:cNvPr>
          <p:cNvPicPr preferRelativeResize="0"/>
          <p:nvPr/>
        </p:nvPicPr>
        <p:blipFill rotWithShape="1">
          <a:blip r:embed="rId7">
            <a:alphaModFix/>
          </a:blip>
          <a:srcRect/>
          <a:stretch/>
        </p:blipFill>
        <p:spPr>
          <a:xfrm>
            <a:off x="7063652" y="33355"/>
            <a:ext cx="565104" cy="297383"/>
          </a:xfrm>
          <a:prstGeom prst="rect">
            <a:avLst/>
          </a:prstGeom>
          <a:noFill/>
          <a:ln>
            <a:noFill/>
          </a:ln>
        </p:spPr>
      </p:pic>
      <p:pic>
        <p:nvPicPr>
          <p:cNvPr id="25" name="Google Shape;20;p1">
            <a:extLst>
              <a:ext uri="{FF2B5EF4-FFF2-40B4-BE49-F238E27FC236}">
                <a16:creationId xmlns:a16="http://schemas.microsoft.com/office/drawing/2014/main" id="{44BA5A10-AFD9-468D-8AD9-8E0B348BB1D6}"/>
              </a:ext>
            </a:extLst>
          </p:cNvPr>
          <p:cNvPicPr preferRelativeResize="0"/>
          <p:nvPr/>
        </p:nvPicPr>
        <p:blipFill rotWithShape="1">
          <a:blip r:embed="rId8">
            <a:alphaModFix/>
          </a:blip>
          <a:srcRect/>
          <a:stretch/>
        </p:blipFill>
        <p:spPr>
          <a:xfrm>
            <a:off x="7653732" y="-39441"/>
            <a:ext cx="437655" cy="437655"/>
          </a:xfrm>
          <a:prstGeom prst="rect">
            <a:avLst/>
          </a:prstGeom>
          <a:noFill/>
          <a:ln>
            <a:noFill/>
          </a:ln>
        </p:spPr>
      </p:pic>
      <p:pic>
        <p:nvPicPr>
          <p:cNvPr id="26" name="Google Shape;21;p1">
            <a:extLst>
              <a:ext uri="{FF2B5EF4-FFF2-40B4-BE49-F238E27FC236}">
                <a16:creationId xmlns:a16="http://schemas.microsoft.com/office/drawing/2014/main" id="{483586B3-AF91-25CB-CF2A-1B4BED33150D}"/>
              </a:ext>
            </a:extLst>
          </p:cNvPr>
          <p:cNvPicPr preferRelativeResize="0"/>
          <p:nvPr/>
        </p:nvPicPr>
        <p:blipFill rotWithShape="1">
          <a:blip r:embed="rId9">
            <a:alphaModFix/>
          </a:blip>
          <a:srcRect/>
          <a:stretch/>
        </p:blipFill>
        <p:spPr>
          <a:xfrm>
            <a:off x="8146574" y="16841"/>
            <a:ext cx="643072" cy="322749"/>
          </a:xfrm>
          <a:prstGeom prst="rect">
            <a:avLst/>
          </a:prstGeom>
          <a:noFill/>
          <a:ln>
            <a:noFill/>
          </a:ln>
        </p:spPr>
      </p:pic>
      <p:pic>
        <p:nvPicPr>
          <p:cNvPr id="27" name="Google Shape;22;p1">
            <a:extLst>
              <a:ext uri="{FF2B5EF4-FFF2-40B4-BE49-F238E27FC236}">
                <a16:creationId xmlns:a16="http://schemas.microsoft.com/office/drawing/2014/main" id="{5A2146DE-1FF6-7868-C91C-08B8210E6F43}"/>
              </a:ext>
            </a:extLst>
          </p:cNvPr>
          <p:cNvPicPr preferRelativeResize="0"/>
          <p:nvPr/>
        </p:nvPicPr>
        <p:blipFill rotWithShape="1">
          <a:blip r:embed="rId10">
            <a:alphaModFix/>
          </a:blip>
          <a:srcRect/>
          <a:stretch/>
        </p:blipFill>
        <p:spPr>
          <a:xfrm>
            <a:off x="6387426" y="42525"/>
            <a:ext cx="565104" cy="279042"/>
          </a:xfrm>
          <a:prstGeom prst="rect">
            <a:avLst/>
          </a:prstGeom>
          <a:noFill/>
          <a:ln>
            <a:noFill/>
          </a:ln>
        </p:spPr>
      </p:pic>
      <p:sp>
        <p:nvSpPr>
          <p:cNvPr id="28" name="正方形/長方形 27">
            <a:extLst>
              <a:ext uri="{FF2B5EF4-FFF2-40B4-BE49-F238E27FC236}">
                <a16:creationId xmlns:a16="http://schemas.microsoft.com/office/drawing/2014/main" id="{4328FDB4-B21B-7504-5C7D-0FD2751717A5}"/>
              </a:ext>
            </a:extLst>
          </p:cNvPr>
          <p:cNvSpPr/>
          <p:nvPr/>
        </p:nvSpPr>
        <p:spPr>
          <a:xfrm>
            <a:off x="243673" y="4783829"/>
            <a:ext cx="1075701" cy="1540099"/>
          </a:xfrm>
          <a:prstGeom prst="rect">
            <a:avLst/>
          </a:prstGeom>
          <a:noFill/>
          <a:ln w="254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ボックス 32">
            <a:extLst>
              <a:ext uri="{FF2B5EF4-FFF2-40B4-BE49-F238E27FC236}">
                <a16:creationId xmlns:a16="http://schemas.microsoft.com/office/drawing/2014/main" id="{80666630-668F-44E5-785B-C2BC4882A896}"/>
              </a:ext>
            </a:extLst>
          </p:cNvPr>
          <p:cNvSpPr txBox="1"/>
          <p:nvPr/>
        </p:nvSpPr>
        <p:spPr>
          <a:xfrm>
            <a:off x="1567774" y="4137754"/>
            <a:ext cx="644686" cy="577081"/>
          </a:xfrm>
          <a:prstGeom prst="rect">
            <a:avLst/>
          </a:prstGeom>
          <a:solidFill>
            <a:schemeClr val="accent2">
              <a:lumMod val="75000"/>
            </a:schemeClr>
          </a:solidFill>
        </p:spPr>
        <p:txBody>
          <a:bodyPr wrap="square" rtlCol="0">
            <a:spAutoFit/>
          </a:bodyPr>
          <a:lstStyle/>
          <a:p>
            <a:pPr algn="ctr"/>
            <a:r>
              <a:rPr lang="ja-JP" altLang="en-US" sz="1050" b="1" dirty="0">
                <a:solidFill>
                  <a:schemeClr val="bg1"/>
                </a:solidFill>
                <a:latin typeface="Meiryo UI" panose="020B0604030504040204" pitchFamily="50" charset="-128"/>
                <a:ea typeface="Meiryo UI" panose="020B0604030504040204" pitchFamily="50" charset="-128"/>
              </a:rPr>
              <a:t>ベトナム</a:t>
            </a:r>
            <a:endParaRPr kumimoji="1" lang="en-US" altLang="ja-JP" sz="1050" b="1" dirty="0">
              <a:solidFill>
                <a:schemeClr val="bg1"/>
              </a:solidFill>
              <a:latin typeface="Meiryo UI" panose="020B0604030504040204" pitchFamily="50" charset="-128"/>
              <a:ea typeface="Meiryo UI" panose="020B0604030504040204" pitchFamily="50" charset="-128"/>
            </a:endParaRPr>
          </a:p>
          <a:p>
            <a:pPr algn="ctr"/>
            <a:r>
              <a:rPr kumimoji="1" lang="en-US" altLang="ja-JP" sz="1050" b="1" dirty="0">
                <a:solidFill>
                  <a:schemeClr val="bg1"/>
                </a:solidFill>
                <a:latin typeface="Meiryo UI" panose="020B0604030504040204" pitchFamily="50" charset="-128"/>
                <a:ea typeface="Meiryo UI" panose="020B0604030504040204" pitchFamily="50" charset="-128"/>
              </a:rPr>
              <a:t>47</a:t>
            </a:r>
            <a:r>
              <a:rPr kumimoji="1" lang="ja-JP" altLang="en-US" sz="1050" b="1" dirty="0">
                <a:solidFill>
                  <a:schemeClr val="bg1"/>
                </a:solidFill>
                <a:latin typeface="Meiryo UI" panose="020B0604030504040204" pitchFamily="50" charset="-128"/>
                <a:ea typeface="Meiryo UI" panose="020B0604030504040204" pitchFamily="50" charset="-128"/>
              </a:rPr>
              <a:t>千人</a:t>
            </a:r>
            <a:r>
              <a:rPr kumimoji="1" lang="en-US" altLang="ja-JP" sz="1050" b="1" dirty="0">
                <a:solidFill>
                  <a:schemeClr val="bg1"/>
                </a:solidFill>
                <a:latin typeface="Meiryo UI" panose="020B0604030504040204" pitchFamily="50" charset="-128"/>
                <a:ea typeface="Meiryo UI" panose="020B0604030504040204" pitchFamily="50" charset="-128"/>
              </a:rPr>
              <a:t>6</a:t>
            </a:r>
            <a:r>
              <a:rPr kumimoji="1" lang="ja-JP" altLang="en-US" sz="1050" b="1" dirty="0">
                <a:solidFill>
                  <a:schemeClr val="bg1"/>
                </a:solidFill>
                <a:latin typeface="Meiryo UI" panose="020B0604030504040204" pitchFamily="50" charset="-128"/>
                <a:ea typeface="Meiryo UI" panose="020B0604030504040204" pitchFamily="50" charset="-128"/>
              </a:rPr>
              <a:t>％</a:t>
            </a:r>
          </a:p>
        </p:txBody>
      </p:sp>
      <p:sp>
        <p:nvSpPr>
          <p:cNvPr id="24" name="テキスト ボックス 23">
            <a:extLst>
              <a:ext uri="{FF2B5EF4-FFF2-40B4-BE49-F238E27FC236}">
                <a16:creationId xmlns:a16="http://schemas.microsoft.com/office/drawing/2014/main" id="{80DF57FA-B9B1-FD75-32E7-6546E85B4A67}"/>
              </a:ext>
            </a:extLst>
          </p:cNvPr>
          <p:cNvSpPr txBox="1"/>
          <p:nvPr/>
        </p:nvSpPr>
        <p:spPr>
          <a:xfrm>
            <a:off x="396000" y="473854"/>
            <a:ext cx="11400000" cy="461665"/>
          </a:xfrm>
          <a:prstGeom prst="rect">
            <a:avLst/>
          </a:prstGeom>
          <a:noFill/>
        </p:spPr>
        <p:txBody>
          <a:bodyPr wrap="square" rtlCol="0">
            <a:spAutoFit/>
          </a:bodyPr>
          <a:lstStyle/>
          <a:p>
            <a:pPr eaLnBrk="1" hangingPunct="1">
              <a:spcBef>
                <a:spcPct val="0"/>
              </a:spcBef>
              <a:buClrTx/>
              <a:buSzTx/>
              <a:buFontTx/>
              <a:buNone/>
            </a:pP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Ⅰ. </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訪日インバウンドの概況①　国・地域別訪日外客数の割合（対</a:t>
            </a: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19</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年比）</a:t>
            </a:r>
          </a:p>
        </p:txBody>
      </p:sp>
      <p:sp>
        <p:nvSpPr>
          <p:cNvPr id="34" name="テキスト ボックス 13">
            <a:extLst>
              <a:ext uri="{FF2B5EF4-FFF2-40B4-BE49-F238E27FC236}">
                <a16:creationId xmlns:a16="http://schemas.microsoft.com/office/drawing/2014/main" id="{6C6C30F7-5E03-64E0-04FD-1C6EB1BB1356}"/>
              </a:ext>
            </a:extLst>
          </p:cNvPr>
          <p:cNvSpPr txBox="1"/>
          <p:nvPr/>
        </p:nvSpPr>
        <p:spPr>
          <a:xfrm>
            <a:off x="56064" y="6551239"/>
            <a:ext cx="11941877" cy="264800"/>
          </a:xfrm>
          <a:prstGeom prst="rect">
            <a:avLst/>
          </a:prstGeom>
          <a:noFill/>
        </p:spPr>
        <p:txBody>
          <a:bodyPr wrap="square" rtlCol="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2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出典：日本政府観光局（</a:t>
            </a:r>
            <a:r>
              <a:rPr lang="en-US" altLang="ja-JP" sz="12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JNTO)</a:t>
            </a:r>
            <a:r>
              <a:rPr lang="ja-JP" altLang="en-US" sz="12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訪日外客統計</a:t>
            </a:r>
            <a:r>
              <a:rPr lang="en-US" altLang="ja-JP" sz="12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 </a:t>
            </a:r>
            <a:endPar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7" name="直線コネクタ 36">
            <a:extLst>
              <a:ext uri="{FF2B5EF4-FFF2-40B4-BE49-F238E27FC236}">
                <a16:creationId xmlns:a16="http://schemas.microsoft.com/office/drawing/2014/main" id="{C1D5F9DB-FD01-BCD9-BA07-548686A57FB1}"/>
              </a:ext>
            </a:extLst>
          </p:cNvPr>
          <p:cNvCxnSpPr>
            <a:cxnSpLocks/>
          </p:cNvCxnSpPr>
          <p:nvPr/>
        </p:nvCxnSpPr>
        <p:spPr>
          <a:xfrm>
            <a:off x="396000" y="1019011"/>
            <a:ext cx="11400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四角形: 角を丸くする 37">
            <a:extLst>
              <a:ext uri="{FF2B5EF4-FFF2-40B4-BE49-F238E27FC236}">
                <a16:creationId xmlns:a16="http://schemas.microsoft.com/office/drawing/2014/main" id="{90F3DBBB-1728-00AC-58E9-413BB4568D2D}"/>
              </a:ext>
            </a:extLst>
          </p:cNvPr>
          <p:cNvSpPr/>
          <p:nvPr/>
        </p:nvSpPr>
        <p:spPr>
          <a:xfrm>
            <a:off x="10429875" y="2433764"/>
            <a:ext cx="1006959" cy="839907"/>
          </a:xfrm>
          <a:prstGeom prst="roundRect">
            <a:avLst/>
          </a:prstGeom>
          <a:noFill/>
          <a:ln w="73025">
            <a:solidFill>
              <a:srgbClr val="FFC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p>
        </p:txBody>
      </p:sp>
      <p:sp>
        <p:nvSpPr>
          <p:cNvPr id="13" name="円/楕円 16">
            <a:extLst>
              <a:ext uri="{FF2B5EF4-FFF2-40B4-BE49-F238E27FC236}">
                <a16:creationId xmlns:a16="http://schemas.microsoft.com/office/drawing/2014/main" id="{CED6900F-2DCE-F085-192E-DEFC00F2F922}"/>
              </a:ext>
            </a:extLst>
          </p:cNvPr>
          <p:cNvSpPr/>
          <p:nvPr/>
        </p:nvSpPr>
        <p:spPr>
          <a:xfrm rot="20945818">
            <a:off x="4553227" y="1685334"/>
            <a:ext cx="1349062" cy="631211"/>
          </a:xfrm>
          <a:prstGeom prst="ellipse">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600" b="1" dirty="0">
                <a:latin typeface="Meiryo UI" panose="020B0604030504040204" pitchFamily="50" charset="-128"/>
                <a:ea typeface="Meiryo UI" panose="020B0604030504040204" pitchFamily="50" charset="-128"/>
              </a:rPr>
              <a:t>2019</a:t>
            </a:r>
            <a:r>
              <a:rPr kumimoji="1" lang="ja-JP" altLang="en-US" sz="1600" b="1" dirty="0">
                <a:latin typeface="Meiryo UI" panose="020B0604030504040204" pitchFamily="50" charset="-128"/>
                <a:ea typeface="Meiryo UI" panose="020B0604030504040204" pitchFamily="50" charset="-128"/>
              </a:rPr>
              <a:t>年</a:t>
            </a:r>
            <a:endParaRPr kumimoji="1" lang="en-US" altLang="ja-JP" sz="1600" b="1" dirty="0">
              <a:latin typeface="Meiryo UI" panose="020B0604030504040204" pitchFamily="50" charset="-128"/>
              <a:ea typeface="Meiryo UI" panose="020B0604030504040204" pitchFamily="50" charset="-128"/>
            </a:endParaRPr>
          </a:p>
          <a:p>
            <a:pPr algn="ctr"/>
            <a:r>
              <a:rPr lang="en-US" altLang="ja-JP" sz="1600" b="1" dirty="0">
                <a:latin typeface="Meiryo UI" panose="020B0604030504040204" pitchFamily="50" charset="-128"/>
                <a:ea typeface="Meiryo UI" panose="020B0604030504040204" pitchFamily="50" charset="-128"/>
              </a:rPr>
              <a:t>10</a:t>
            </a:r>
            <a:r>
              <a:rPr lang="ja-JP" altLang="en-US" sz="1600" b="1" dirty="0">
                <a:latin typeface="Meiryo UI" panose="020B0604030504040204" pitchFamily="50" charset="-128"/>
                <a:ea typeface="Meiryo UI" panose="020B0604030504040204" pitchFamily="50" charset="-128"/>
              </a:rPr>
              <a:t>月</a:t>
            </a:r>
            <a:endParaRPr kumimoji="1" lang="ja-JP" altLang="en-US" sz="1600" b="1" dirty="0">
              <a:latin typeface="Meiryo UI" panose="020B0604030504040204" pitchFamily="50" charset="-128"/>
              <a:ea typeface="Meiryo UI" panose="020B0604030504040204" pitchFamily="50" charset="-128"/>
            </a:endParaRPr>
          </a:p>
        </p:txBody>
      </p:sp>
      <p:sp>
        <p:nvSpPr>
          <p:cNvPr id="17" name="円/楕円 16">
            <a:extLst>
              <a:ext uri="{FF2B5EF4-FFF2-40B4-BE49-F238E27FC236}">
                <a16:creationId xmlns:a16="http://schemas.microsoft.com/office/drawing/2014/main" id="{6E85432A-F6D1-7CE8-2E47-9BE8D2972F4E}"/>
              </a:ext>
            </a:extLst>
          </p:cNvPr>
          <p:cNvSpPr/>
          <p:nvPr/>
        </p:nvSpPr>
        <p:spPr>
          <a:xfrm rot="20945818">
            <a:off x="10795419" y="1618392"/>
            <a:ext cx="1349062" cy="631211"/>
          </a:xfrm>
          <a:prstGeom prst="ellipse">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600" b="1" dirty="0">
                <a:latin typeface="Meiryo UI" panose="020B0604030504040204" pitchFamily="50" charset="-128"/>
                <a:ea typeface="Meiryo UI" panose="020B0604030504040204" pitchFamily="50" charset="-128"/>
              </a:rPr>
              <a:t>2023</a:t>
            </a:r>
            <a:r>
              <a:rPr kumimoji="1" lang="ja-JP" altLang="en-US" sz="1600" b="1" dirty="0">
                <a:latin typeface="Meiryo UI" panose="020B0604030504040204" pitchFamily="50" charset="-128"/>
                <a:ea typeface="Meiryo UI" panose="020B0604030504040204" pitchFamily="50" charset="-128"/>
              </a:rPr>
              <a:t>年</a:t>
            </a:r>
            <a:endParaRPr kumimoji="1" lang="en-US" altLang="ja-JP" sz="1600" b="1" dirty="0">
              <a:latin typeface="Meiryo UI" panose="020B0604030504040204" pitchFamily="50" charset="-128"/>
              <a:ea typeface="Meiryo UI" panose="020B0604030504040204" pitchFamily="50" charset="-128"/>
            </a:endParaRPr>
          </a:p>
          <a:p>
            <a:pPr algn="ctr"/>
            <a:r>
              <a:rPr lang="en-US" altLang="ja-JP" sz="1600" b="1" dirty="0">
                <a:latin typeface="Meiryo UI" panose="020B0604030504040204" pitchFamily="50" charset="-128"/>
                <a:ea typeface="Meiryo UI" panose="020B0604030504040204" pitchFamily="50" charset="-128"/>
              </a:rPr>
              <a:t>10</a:t>
            </a:r>
            <a:r>
              <a:rPr lang="ja-JP" altLang="en-US" sz="1600" b="1" dirty="0">
                <a:latin typeface="Meiryo UI" panose="020B0604030504040204" pitchFamily="50" charset="-128"/>
                <a:ea typeface="Meiryo UI" panose="020B0604030504040204" pitchFamily="50" charset="-128"/>
              </a:rPr>
              <a:t>月</a:t>
            </a:r>
            <a:endParaRPr kumimoji="1" lang="ja-JP" altLang="en-US" sz="1600" b="1" dirty="0">
              <a:latin typeface="Meiryo UI" panose="020B0604030504040204" pitchFamily="50" charset="-128"/>
              <a:ea typeface="Meiryo UI" panose="020B0604030504040204" pitchFamily="50" charset="-128"/>
            </a:endParaRPr>
          </a:p>
        </p:txBody>
      </p:sp>
      <p:sp>
        <p:nvSpPr>
          <p:cNvPr id="20" name="スライド番号プレースホルダー 1">
            <a:extLst>
              <a:ext uri="{FF2B5EF4-FFF2-40B4-BE49-F238E27FC236}">
                <a16:creationId xmlns:a16="http://schemas.microsoft.com/office/drawing/2014/main" id="{3087A58F-4D93-C7C1-6382-89C0947BAB48}"/>
              </a:ext>
            </a:extLst>
          </p:cNvPr>
          <p:cNvSpPr>
            <a:spLocks noGrp="1"/>
          </p:cNvSpPr>
          <p:nvPr>
            <p:ph type="sldNum" sz="quarter" idx="12"/>
          </p:nvPr>
        </p:nvSpPr>
        <p:spPr>
          <a:xfrm>
            <a:off x="9254047" y="6330919"/>
            <a:ext cx="2743200" cy="365125"/>
          </a:xfrm>
        </p:spPr>
        <p:txBody>
          <a:bodyPr/>
          <a:lstStyle/>
          <a:p>
            <a:fld id="{777E92DA-E93F-413A-B94B-B30CB0038C2F}" type="slidenum">
              <a:rPr lang="en-US" altLang="ja-JP" sz="1800" b="1" smtClean="0"/>
              <a:pPr/>
              <a:t>3</a:t>
            </a:fld>
            <a:endParaRPr lang="en-US" altLang="ja-JP" sz="1800" b="1" dirty="0"/>
          </a:p>
        </p:txBody>
      </p:sp>
    </p:spTree>
    <p:extLst>
      <p:ext uri="{BB962C8B-B14F-4D97-AF65-F5344CB8AC3E}">
        <p14:creationId xmlns:p14="http://schemas.microsoft.com/office/powerpoint/2010/main" val="2757762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コンテンツ プレースホルダー 8">
            <a:extLst>
              <a:ext uri="{FF2B5EF4-FFF2-40B4-BE49-F238E27FC236}">
                <a16:creationId xmlns:a16="http://schemas.microsoft.com/office/drawing/2014/main" id="{98DD1297-503C-3A2B-324A-93F243ED98A9}"/>
              </a:ext>
            </a:extLst>
          </p:cNvPr>
          <p:cNvGraphicFramePr>
            <a:graphicFrameLocks noGrp="1"/>
          </p:cNvGraphicFramePr>
          <p:nvPr>
            <p:ph idx="1"/>
            <p:extLst>
              <p:ext uri="{D42A27DB-BD31-4B8C-83A1-F6EECF244321}">
                <p14:modId xmlns:p14="http://schemas.microsoft.com/office/powerpoint/2010/main" val="3901280878"/>
              </p:ext>
            </p:extLst>
          </p:nvPr>
        </p:nvGraphicFramePr>
        <p:xfrm>
          <a:off x="298580" y="1330929"/>
          <a:ext cx="11495314" cy="4904887"/>
        </p:xfrm>
        <a:graphic>
          <a:graphicData uri="http://schemas.openxmlformats.org/drawingml/2006/chart">
            <c:chart xmlns:c="http://schemas.openxmlformats.org/drawingml/2006/chart" xmlns:r="http://schemas.openxmlformats.org/officeDocument/2006/relationships" r:id="rId2"/>
          </a:graphicData>
        </a:graphic>
      </p:graphicFrame>
      <p:sp>
        <p:nvSpPr>
          <p:cNvPr id="11" name="テキスト ボックス 13">
            <a:extLst>
              <a:ext uri="{FF2B5EF4-FFF2-40B4-BE49-F238E27FC236}">
                <a16:creationId xmlns:a16="http://schemas.microsoft.com/office/drawing/2014/main" id="{3A76CC8A-FCD1-9CB1-FAC4-7588AB5C45A6}"/>
              </a:ext>
            </a:extLst>
          </p:cNvPr>
          <p:cNvSpPr txBox="1"/>
          <p:nvPr/>
        </p:nvSpPr>
        <p:spPr>
          <a:xfrm>
            <a:off x="55370" y="6550675"/>
            <a:ext cx="11941877" cy="264800"/>
          </a:xfrm>
          <a:prstGeom prst="rect">
            <a:avLst/>
          </a:prstGeom>
          <a:noFill/>
        </p:spPr>
        <p:txBody>
          <a:bodyPr wrap="square" rtlCol="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200" dirty="0">
                <a:solidFill>
                  <a:schemeClr val="tx1">
                    <a:lumMod val="65000"/>
                    <a:lumOff val="35000"/>
                  </a:schemeClr>
                </a:solidFill>
                <a:latin typeface="Meiryo UI" panose="020B0604030504040204" pitchFamily="50" charset="-128"/>
                <a:ea typeface="Meiryo UI" panose="020B0604030504040204" pitchFamily="50" charset="-128"/>
                <a:cs typeface="Meiryo UI" panose="020B0604030504040204" pitchFamily="50" charset="-128"/>
              </a:rPr>
              <a:t>（出典）国土交通省　各期の国際定期航空便</a:t>
            </a:r>
            <a:endParaRPr kumimoji="1" lang="ja-JP" altLang="en-US" sz="1200" dirty="0">
              <a:latin typeface="Meiryo UI" panose="020B0604030504040204" pitchFamily="50" charset="-128"/>
              <a:ea typeface="Meiryo UI" panose="020B0604030504040204" pitchFamily="50" charset="-128"/>
            </a:endParaRPr>
          </a:p>
        </p:txBody>
      </p:sp>
      <p:sp>
        <p:nvSpPr>
          <p:cNvPr id="2" name="楕円 1">
            <a:extLst>
              <a:ext uri="{FF2B5EF4-FFF2-40B4-BE49-F238E27FC236}">
                <a16:creationId xmlns:a16="http://schemas.microsoft.com/office/drawing/2014/main" id="{F99B7924-5CBF-F335-7166-98C5D061FA45}"/>
              </a:ext>
            </a:extLst>
          </p:cNvPr>
          <p:cNvSpPr/>
          <p:nvPr/>
        </p:nvSpPr>
        <p:spPr>
          <a:xfrm>
            <a:off x="1808127" y="1823222"/>
            <a:ext cx="140678" cy="154745"/>
          </a:xfrm>
          <a:prstGeom prst="ellipse">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楕円 6">
            <a:extLst>
              <a:ext uri="{FF2B5EF4-FFF2-40B4-BE49-F238E27FC236}">
                <a16:creationId xmlns:a16="http://schemas.microsoft.com/office/drawing/2014/main" id="{D3FAA94E-025B-3CA3-EAA6-08A69F004562}"/>
              </a:ext>
            </a:extLst>
          </p:cNvPr>
          <p:cNvSpPr/>
          <p:nvPr/>
        </p:nvSpPr>
        <p:spPr>
          <a:xfrm>
            <a:off x="2612597" y="3836533"/>
            <a:ext cx="140678" cy="154745"/>
          </a:xfrm>
          <a:prstGeom prst="ellipse">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D15C9DFA-7071-953A-A5F2-1300D18555FA}"/>
              </a:ext>
            </a:extLst>
          </p:cNvPr>
          <p:cNvSpPr/>
          <p:nvPr/>
        </p:nvSpPr>
        <p:spPr>
          <a:xfrm>
            <a:off x="3422436" y="3018476"/>
            <a:ext cx="140678" cy="154745"/>
          </a:xfrm>
          <a:prstGeom prst="ellipse">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楕円 11">
            <a:extLst>
              <a:ext uri="{FF2B5EF4-FFF2-40B4-BE49-F238E27FC236}">
                <a16:creationId xmlns:a16="http://schemas.microsoft.com/office/drawing/2014/main" id="{BA2FFD00-AC91-E475-0647-D9294EE15E37}"/>
              </a:ext>
            </a:extLst>
          </p:cNvPr>
          <p:cNvSpPr/>
          <p:nvPr/>
        </p:nvSpPr>
        <p:spPr>
          <a:xfrm>
            <a:off x="4208463" y="2948112"/>
            <a:ext cx="140678" cy="154745"/>
          </a:xfrm>
          <a:prstGeom prst="ellipse">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楕円 12">
            <a:extLst>
              <a:ext uri="{FF2B5EF4-FFF2-40B4-BE49-F238E27FC236}">
                <a16:creationId xmlns:a16="http://schemas.microsoft.com/office/drawing/2014/main" id="{881D8302-D4FF-484D-4584-C8E945FDBC12}"/>
              </a:ext>
            </a:extLst>
          </p:cNvPr>
          <p:cNvSpPr/>
          <p:nvPr/>
        </p:nvSpPr>
        <p:spPr>
          <a:xfrm>
            <a:off x="5033014" y="3217186"/>
            <a:ext cx="140678" cy="154745"/>
          </a:xfrm>
          <a:prstGeom prst="ellipse">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楕円 13">
            <a:extLst>
              <a:ext uri="{FF2B5EF4-FFF2-40B4-BE49-F238E27FC236}">
                <a16:creationId xmlns:a16="http://schemas.microsoft.com/office/drawing/2014/main" id="{44C7778E-A817-E259-DEF1-0748AA940637}"/>
              </a:ext>
            </a:extLst>
          </p:cNvPr>
          <p:cNvSpPr/>
          <p:nvPr/>
        </p:nvSpPr>
        <p:spPr>
          <a:xfrm>
            <a:off x="5806029" y="3221240"/>
            <a:ext cx="140678" cy="154745"/>
          </a:xfrm>
          <a:prstGeom prst="ellipse">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楕円 14">
            <a:extLst>
              <a:ext uri="{FF2B5EF4-FFF2-40B4-BE49-F238E27FC236}">
                <a16:creationId xmlns:a16="http://schemas.microsoft.com/office/drawing/2014/main" id="{3A65722C-A36E-D7E2-905A-1DF219962EC1}"/>
              </a:ext>
            </a:extLst>
          </p:cNvPr>
          <p:cNvSpPr/>
          <p:nvPr/>
        </p:nvSpPr>
        <p:spPr>
          <a:xfrm>
            <a:off x="6669978" y="2447879"/>
            <a:ext cx="140678" cy="154745"/>
          </a:xfrm>
          <a:prstGeom prst="ellipse">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楕円 15">
            <a:extLst>
              <a:ext uri="{FF2B5EF4-FFF2-40B4-BE49-F238E27FC236}">
                <a16:creationId xmlns:a16="http://schemas.microsoft.com/office/drawing/2014/main" id="{A361FB0A-8CCB-96B0-AE5E-E6AAA5091456}"/>
              </a:ext>
            </a:extLst>
          </p:cNvPr>
          <p:cNvSpPr/>
          <p:nvPr/>
        </p:nvSpPr>
        <p:spPr>
          <a:xfrm>
            <a:off x="8261339" y="2525251"/>
            <a:ext cx="140678" cy="154745"/>
          </a:xfrm>
          <a:prstGeom prst="ellipse">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楕円 16">
            <a:extLst>
              <a:ext uri="{FF2B5EF4-FFF2-40B4-BE49-F238E27FC236}">
                <a16:creationId xmlns:a16="http://schemas.microsoft.com/office/drawing/2014/main" id="{CB45DDFD-302D-82DB-0940-475D1D2BD9B7}"/>
              </a:ext>
            </a:extLst>
          </p:cNvPr>
          <p:cNvSpPr/>
          <p:nvPr/>
        </p:nvSpPr>
        <p:spPr>
          <a:xfrm>
            <a:off x="9908126" y="3351627"/>
            <a:ext cx="140678" cy="154745"/>
          </a:xfrm>
          <a:prstGeom prst="ellipse">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楕円 17">
            <a:extLst>
              <a:ext uri="{FF2B5EF4-FFF2-40B4-BE49-F238E27FC236}">
                <a16:creationId xmlns:a16="http://schemas.microsoft.com/office/drawing/2014/main" id="{CFC3AFC5-A724-CDE4-50BE-CC2B99644B0A}"/>
              </a:ext>
            </a:extLst>
          </p:cNvPr>
          <p:cNvSpPr/>
          <p:nvPr/>
        </p:nvSpPr>
        <p:spPr>
          <a:xfrm>
            <a:off x="10710332" y="3394899"/>
            <a:ext cx="140678" cy="154745"/>
          </a:xfrm>
          <a:prstGeom prst="ellipse">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スライド番号プレースホルダー 1">
            <a:extLst>
              <a:ext uri="{FF2B5EF4-FFF2-40B4-BE49-F238E27FC236}">
                <a16:creationId xmlns:a16="http://schemas.microsoft.com/office/drawing/2014/main" id="{B772AF63-927D-41BB-026C-DAC221003E92}"/>
              </a:ext>
            </a:extLst>
          </p:cNvPr>
          <p:cNvSpPr>
            <a:spLocks noGrp="1"/>
          </p:cNvSpPr>
          <p:nvPr>
            <p:ph type="sldNum" sz="quarter" idx="12"/>
          </p:nvPr>
        </p:nvSpPr>
        <p:spPr>
          <a:xfrm>
            <a:off x="9254047" y="6330919"/>
            <a:ext cx="2743200" cy="365125"/>
          </a:xfrm>
        </p:spPr>
        <p:txBody>
          <a:bodyPr/>
          <a:lstStyle/>
          <a:p>
            <a:fld id="{777E92DA-E93F-413A-B94B-B30CB0038C2F}" type="slidenum">
              <a:rPr lang="en-US" altLang="ja-JP" sz="1800" b="1" smtClean="0"/>
              <a:pPr/>
              <a:t>4</a:t>
            </a:fld>
            <a:endParaRPr lang="en-US" altLang="ja-JP" sz="1800" b="1" dirty="0"/>
          </a:p>
        </p:txBody>
      </p:sp>
      <p:sp>
        <p:nvSpPr>
          <p:cNvPr id="19" name="Google Shape;10;p1">
            <a:extLst>
              <a:ext uri="{FF2B5EF4-FFF2-40B4-BE49-F238E27FC236}">
                <a16:creationId xmlns:a16="http://schemas.microsoft.com/office/drawing/2014/main" id="{4183AB09-A6A6-4B0A-E37A-B69BCDA7F08D}"/>
              </a:ext>
            </a:extLst>
          </p:cNvPr>
          <p:cNvSpPr/>
          <p:nvPr/>
        </p:nvSpPr>
        <p:spPr>
          <a:xfrm>
            <a:off x="0" y="-10843"/>
            <a:ext cx="9744073" cy="358775"/>
          </a:xfrm>
          <a:prstGeom prst="rect">
            <a:avLst/>
          </a:prstGeom>
          <a:solidFill>
            <a:srgbClr val="9999FF">
              <a:alpha val="49803"/>
            </a:srgbClr>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23" name="Google Shape;14;p1">
            <a:extLst>
              <a:ext uri="{FF2B5EF4-FFF2-40B4-BE49-F238E27FC236}">
                <a16:creationId xmlns:a16="http://schemas.microsoft.com/office/drawing/2014/main" id="{C36BC9CC-D4D1-2800-DA5E-4443C804829D}"/>
              </a:ext>
            </a:extLst>
          </p:cNvPr>
          <p:cNvSpPr/>
          <p:nvPr/>
        </p:nvSpPr>
        <p:spPr>
          <a:xfrm>
            <a:off x="9744075" y="-6647"/>
            <a:ext cx="2447925" cy="358775"/>
          </a:xfrm>
          <a:prstGeom prst="rect">
            <a:avLst/>
          </a:prstGeom>
          <a:solidFill>
            <a:srgbClr val="000066"/>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24" name="Google Shape;15;p1">
            <a:extLst>
              <a:ext uri="{FF2B5EF4-FFF2-40B4-BE49-F238E27FC236}">
                <a16:creationId xmlns:a16="http://schemas.microsoft.com/office/drawing/2014/main" id="{EBC3F1BD-5DDA-63BF-00E9-503F5D4362C0}"/>
              </a:ext>
            </a:extLst>
          </p:cNvPr>
          <p:cNvSpPr txBox="1"/>
          <p:nvPr/>
        </p:nvSpPr>
        <p:spPr>
          <a:xfrm>
            <a:off x="9867899" y="16867"/>
            <a:ext cx="2200275" cy="312145"/>
          </a:xfrm>
          <a:prstGeom prst="rect">
            <a:avLst/>
          </a:prstGeom>
          <a:noFill/>
          <a:ln>
            <a:noFill/>
          </a:ln>
        </p:spPr>
        <p:txBody>
          <a:bodyPr spcFirstLastPara="1" wrap="square" lIns="95750" tIns="47875" rIns="95750" bIns="47875" anchor="t" anchorCtr="0">
            <a:spAutoFit/>
          </a:bodyPr>
          <a:lstStyle/>
          <a:p>
            <a:pPr marL="0" marR="0" lvl="0" indent="0" algn="ctr" rtl="0">
              <a:spcBef>
                <a:spcPts val="0"/>
              </a:spcBef>
              <a:spcAft>
                <a:spcPts val="0"/>
              </a:spcAft>
              <a:buNone/>
            </a:pPr>
            <a:r>
              <a:rPr lang="en-US" sz="1400" b="1" i="0" u="none" strike="noStrike" cap="none" dirty="0">
                <a:solidFill>
                  <a:schemeClr val="lt1"/>
                </a:solidFill>
                <a:latin typeface="MS PGothic"/>
                <a:ea typeface="MS PGothic"/>
                <a:cs typeface="MS PGothic"/>
                <a:sym typeface="MS PGothic"/>
              </a:rPr>
              <a:t>https://www.jata-net.or.jp</a:t>
            </a:r>
            <a:endParaRPr dirty="0"/>
          </a:p>
        </p:txBody>
      </p:sp>
      <p:pic>
        <p:nvPicPr>
          <p:cNvPr id="25" name="Google Shape;16;p1" descr="横組みロゴ_透過">
            <a:extLst>
              <a:ext uri="{FF2B5EF4-FFF2-40B4-BE49-F238E27FC236}">
                <a16:creationId xmlns:a16="http://schemas.microsoft.com/office/drawing/2014/main" id="{04D82971-3835-CBB7-1EEF-A631F32564B7}"/>
              </a:ext>
            </a:extLst>
          </p:cNvPr>
          <p:cNvPicPr preferRelativeResize="0"/>
          <p:nvPr/>
        </p:nvPicPr>
        <p:blipFill rotWithShape="1">
          <a:blip r:embed="rId3">
            <a:alphaModFix/>
          </a:blip>
          <a:srcRect/>
          <a:stretch/>
        </p:blipFill>
        <p:spPr>
          <a:xfrm>
            <a:off x="159984" y="12014"/>
            <a:ext cx="1281113" cy="301625"/>
          </a:xfrm>
          <a:prstGeom prst="rect">
            <a:avLst/>
          </a:prstGeom>
          <a:noFill/>
          <a:ln>
            <a:noFill/>
          </a:ln>
        </p:spPr>
      </p:pic>
      <p:pic>
        <p:nvPicPr>
          <p:cNvPr id="26" name="Google Shape;18;p1">
            <a:extLst>
              <a:ext uri="{FF2B5EF4-FFF2-40B4-BE49-F238E27FC236}">
                <a16:creationId xmlns:a16="http://schemas.microsoft.com/office/drawing/2014/main" id="{5DAE5AEB-A0BE-FFD2-9EBB-7ACAAF50B7E9}"/>
              </a:ext>
            </a:extLst>
          </p:cNvPr>
          <p:cNvPicPr preferRelativeResize="0"/>
          <p:nvPr/>
        </p:nvPicPr>
        <p:blipFill rotWithShape="1">
          <a:blip r:embed="rId4">
            <a:alphaModFix/>
          </a:blip>
          <a:srcRect/>
          <a:stretch/>
        </p:blipFill>
        <p:spPr>
          <a:xfrm>
            <a:off x="8844833" y="18662"/>
            <a:ext cx="721339" cy="294039"/>
          </a:xfrm>
          <a:prstGeom prst="rect">
            <a:avLst/>
          </a:prstGeom>
          <a:noFill/>
          <a:ln>
            <a:noFill/>
          </a:ln>
        </p:spPr>
      </p:pic>
      <p:pic>
        <p:nvPicPr>
          <p:cNvPr id="27" name="Google Shape;19;p1">
            <a:extLst>
              <a:ext uri="{FF2B5EF4-FFF2-40B4-BE49-F238E27FC236}">
                <a16:creationId xmlns:a16="http://schemas.microsoft.com/office/drawing/2014/main" id="{061E2080-BADC-C692-6E95-C9E76D0E5DD1}"/>
              </a:ext>
            </a:extLst>
          </p:cNvPr>
          <p:cNvPicPr preferRelativeResize="0"/>
          <p:nvPr/>
        </p:nvPicPr>
        <p:blipFill rotWithShape="1">
          <a:blip r:embed="rId5">
            <a:alphaModFix/>
          </a:blip>
          <a:srcRect/>
          <a:stretch/>
        </p:blipFill>
        <p:spPr>
          <a:xfrm>
            <a:off x="7063652" y="33355"/>
            <a:ext cx="565104" cy="297383"/>
          </a:xfrm>
          <a:prstGeom prst="rect">
            <a:avLst/>
          </a:prstGeom>
          <a:noFill/>
          <a:ln>
            <a:noFill/>
          </a:ln>
        </p:spPr>
      </p:pic>
      <p:pic>
        <p:nvPicPr>
          <p:cNvPr id="28" name="Google Shape;20;p1">
            <a:extLst>
              <a:ext uri="{FF2B5EF4-FFF2-40B4-BE49-F238E27FC236}">
                <a16:creationId xmlns:a16="http://schemas.microsoft.com/office/drawing/2014/main" id="{FFE8B0C7-BA5E-79C2-C3B0-01776257575B}"/>
              </a:ext>
            </a:extLst>
          </p:cNvPr>
          <p:cNvPicPr preferRelativeResize="0"/>
          <p:nvPr/>
        </p:nvPicPr>
        <p:blipFill rotWithShape="1">
          <a:blip r:embed="rId6">
            <a:alphaModFix/>
          </a:blip>
          <a:srcRect/>
          <a:stretch/>
        </p:blipFill>
        <p:spPr>
          <a:xfrm>
            <a:off x="7653732" y="-39441"/>
            <a:ext cx="437655" cy="437655"/>
          </a:xfrm>
          <a:prstGeom prst="rect">
            <a:avLst/>
          </a:prstGeom>
          <a:noFill/>
          <a:ln>
            <a:noFill/>
          </a:ln>
        </p:spPr>
      </p:pic>
      <p:pic>
        <p:nvPicPr>
          <p:cNvPr id="29" name="Google Shape;21;p1">
            <a:extLst>
              <a:ext uri="{FF2B5EF4-FFF2-40B4-BE49-F238E27FC236}">
                <a16:creationId xmlns:a16="http://schemas.microsoft.com/office/drawing/2014/main" id="{384753C6-8029-AC13-D99C-6F69B40CF503}"/>
              </a:ext>
            </a:extLst>
          </p:cNvPr>
          <p:cNvPicPr preferRelativeResize="0"/>
          <p:nvPr/>
        </p:nvPicPr>
        <p:blipFill rotWithShape="1">
          <a:blip r:embed="rId7">
            <a:alphaModFix/>
          </a:blip>
          <a:srcRect/>
          <a:stretch/>
        </p:blipFill>
        <p:spPr>
          <a:xfrm>
            <a:off x="8146574" y="16841"/>
            <a:ext cx="643072" cy="322749"/>
          </a:xfrm>
          <a:prstGeom prst="rect">
            <a:avLst/>
          </a:prstGeom>
          <a:noFill/>
          <a:ln>
            <a:noFill/>
          </a:ln>
        </p:spPr>
      </p:pic>
      <p:pic>
        <p:nvPicPr>
          <p:cNvPr id="30" name="Google Shape;22;p1">
            <a:extLst>
              <a:ext uri="{FF2B5EF4-FFF2-40B4-BE49-F238E27FC236}">
                <a16:creationId xmlns:a16="http://schemas.microsoft.com/office/drawing/2014/main" id="{07CF5BDB-30ED-0A22-167E-6F7192CA42E0}"/>
              </a:ext>
            </a:extLst>
          </p:cNvPr>
          <p:cNvPicPr preferRelativeResize="0"/>
          <p:nvPr/>
        </p:nvPicPr>
        <p:blipFill rotWithShape="1">
          <a:blip r:embed="rId8">
            <a:alphaModFix/>
          </a:blip>
          <a:srcRect/>
          <a:stretch/>
        </p:blipFill>
        <p:spPr>
          <a:xfrm>
            <a:off x="6387426" y="42525"/>
            <a:ext cx="565104" cy="279042"/>
          </a:xfrm>
          <a:prstGeom prst="rect">
            <a:avLst/>
          </a:prstGeom>
          <a:noFill/>
          <a:ln>
            <a:noFill/>
          </a:ln>
        </p:spPr>
      </p:pic>
      <p:pic>
        <p:nvPicPr>
          <p:cNvPr id="38" name="グラフィックス 37" descr="警告 単色塗りつぶし">
            <a:extLst>
              <a:ext uri="{FF2B5EF4-FFF2-40B4-BE49-F238E27FC236}">
                <a16:creationId xmlns:a16="http://schemas.microsoft.com/office/drawing/2014/main" id="{064F0521-FE14-DDA9-1869-AABE94DC709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82071" y="1336131"/>
            <a:ext cx="496395" cy="496395"/>
          </a:xfrm>
          <a:prstGeom prst="rect">
            <a:avLst/>
          </a:prstGeom>
        </p:spPr>
      </p:pic>
      <p:cxnSp>
        <p:nvCxnSpPr>
          <p:cNvPr id="4" name="直線コネクタ 3">
            <a:extLst>
              <a:ext uri="{FF2B5EF4-FFF2-40B4-BE49-F238E27FC236}">
                <a16:creationId xmlns:a16="http://schemas.microsoft.com/office/drawing/2014/main" id="{07C0C876-24B2-A1B9-446B-F878882AAF65}"/>
              </a:ext>
            </a:extLst>
          </p:cNvPr>
          <p:cNvCxnSpPr>
            <a:cxnSpLocks/>
          </p:cNvCxnSpPr>
          <p:nvPr/>
        </p:nvCxnSpPr>
        <p:spPr>
          <a:xfrm>
            <a:off x="396000" y="1019011"/>
            <a:ext cx="11400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C02995DD-53D0-1660-8857-3370BF1B5E4E}"/>
              </a:ext>
            </a:extLst>
          </p:cNvPr>
          <p:cNvSpPr txBox="1"/>
          <p:nvPr/>
        </p:nvSpPr>
        <p:spPr>
          <a:xfrm>
            <a:off x="396000" y="473854"/>
            <a:ext cx="11400000" cy="461665"/>
          </a:xfrm>
          <a:prstGeom prst="rect">
            <a:avLst/>
          </a:prstGeom>
          <a:noFill/>
        </p:spPr>
        <p:txBody>
          <a:bodyPr wrap="square" rtlCol="0">
            <a:spAutoFit/>
          </a:bodyPr>
          <a:lstStyle/>
          <a:p>
            <a:pPr eaLnBrk="1" hangingPunct="1">
              <a:spcBef>
                <a:spcPct val="0"/>
              </a:spcBef>
              <a:buClrTx/>
              <a:buSzTx/>
              <a:buFontTx/>
              <a:buNone/>
            </a:pP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Ⅰ. </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訪日インバウンドの概況②　日本国際線定期便数と回復率の推移（対</a:t>
            </a: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19</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年</a:t>
            </a: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週）</a:t>
            </a:r>
          </a:p>
        </p:txBody>
      </p:sp>
      <p:sp>
        <p:nvSpPr>
          <p:cNvPr id="10" name="線吹き出し 1 (枠付き) 15">
            <a:extLst>
              <a:ext uri="{FF2B5EF4-FFF2-40B4-BE49-F238E27FC236}">
                <a16:creationId xmlns:a16="http://schemas.microsoft.com/office/drawing/2014/main" id="{426669E6-A65E-BA49-C216-2716E05D120C}"/>
              </a:ext>
            </a:extLst>
          </p:cNvPr>
          <p:cNvSpPr/>
          <p:nvPr/>
        </p:nvSpPr>
        <p:spPr>
          <a:xfrm>
            <a:off x="4282751" y="1338736"/>
            <a:ext cx="1950098" cy="307777"/>
          </a:xfrm>
          <a:prstGeom prst="borderCallout1">
            <a:avLst>
              <a:gd name="adj1" fmla="val 101543"/>
              <a:gd name="adj2" fmla="val 50934"/>
              <a:gd name="adj3" fmla="val 450164"/>
              <a:gd name="adj4" fmla="val 112697"/>
            </a:avLst>
          </a:prstGeom>
          <a:solidFill>
            <a:schemeClr val="bg1"/>
          </a:solidFill>
          <a:ln w="19050" cap="flat">
            <a:solidFill>
              <a:schemeClr val="accent3">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復便率（対</a:t>
            </a:r>
            <a:r>
              <a:rPr lang="en-US" altLang="ja-JP" sz="1400" b="1" dirty="0">
                <a:solidFill>
                  <a:schemeClr val="tx1"/>
                </a:solidFill>
                <a:latin typeface="Meiryo UI" panose="020B0604030504040204" pitchFamily="50" charset="-128"/>
                <a:ea typeface="Meiryo UI" panose="020B0604030504040204" pitchFamily="50" charset="-128"/>
              </a:rPr>
              <a:t>19</a:t>
            </a:r>
            <a:r>
              <a:rPr lang="ja-JP" altLang="en-US" sz="1400" b="1" dirty="0">
                <a:solidFill>
                  <a:schemeClr val="tx1"/>
                </a:solidFill>
                <a:latin typeface="Meiryo UI" panose="020B0604030504040204" pitchFamily="50" charset="-128"/>
                <a:ea typeface="Meiryo UI" panose="020B0604030504040204" pitchFamily="50" charset="-128"/>
              </a:rPr>
              <a:t>年比）</a:t>
            </a:r>
            <a:endParaRPr kumimoji="1" lang="ja-JP" altLang="en-US" sz="1400" b="1" dirty="0">
              <a:solidFill>
                <a:schemeClr val="tx1"/>
              </a:solidFill>
              <a:latin typeface="Meiryo UI" panose="020B0604030504040204" pitchFamily="50" charset="-128"/>
              <a:ea typeface="Meiryo UI" panose="020B0604030504040204" pitchFamily="50" charset="-128"/>
            </a:endParaRPr>
          </a:p>
        </p:txBody>
      </p:sp>
      <p:sp>
        <p:nvSpPr>
          <p:cNvPr id="32" name="線吹き出し 1 (枠付き) 15">
            <a:extLst>
              <a:ext uri="{FF2B5EF4-FFF2-40B4-BE49-F238E27FC236}">
                <a16:creationId xmlns:a16="http://schemas.microsoft.com/office/drawing/2014/main" id="{4A63340E-3E6B-6DCA-2E6D-7DF059150FD1}"/>
              </a:ext>
            </a:extLst>
          </p:cNvPr>
          <p:cNvSpPr/>
          <p:nvPr/>
        </p:nvSpPr>
        <p:spPr>
          <a:xfrm>
            <a:off x="6240902" y="3557488"/>
            <a:ext cx="2090776" cy="272299"/>
          </a:xfrm>
          <a:prstGeom prst="borderCallout1">
            <a:avLst>
              <a:gd name="adj1" fmla="val 101543"/>
              <a:gd name="adj2" fmla="val 50934"/>
              <a:gd name="adj3" fmla="val 312151"/>
              <a:gd name="adj4" fmla="val -4817"/>
            </a:avLst>
          </a:prstGeom>
          <a:solidFill>
            <a:schemeClr val="bg1"/>
          </a:solidFill>
          <a:ln w="19050" cap="flat">
            <a:solidFill>
              <a:schemeClr val="accent3">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400" b="1" dirty="0">
                <a:solidFill>
                  <a:schemeClr val="tx1"/>
                </a:solidFill>
                <a:latin typeface="Meiryo UI" panose="020B0604030504040204" pitchFamily="50" charset="-128"/>
                <a:ea typeface="Meiryo UI" panose="020B0604030504040204" pitchFamily="50" charset="-128"/>
              </a:rPr>
              <a:t>国際線定期便便数</a:t>
            </a:r>
            <a:endParaRPr kumimoji="1" lang="ja-JP" altLang="en-US" sz="1400" b="1" dirty="0">
              <a:solidFill>
                <a:schemeClr val="tx1"/>
              </a:solidFill>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F113FE16-85F3-FB93-1BBE-67CF6F45815C}"/>
              </a:ext>
            </a:extLst>
          </p:cNvPr>
          <p:cNvSpPr txBox="1"/>
          <p:nvPr/>
        </p:nvSpPr>
        <p:spPr>
          <a:xfrm>
            <a:off x="7011086" y="6288201"/>
            <a:ext cx="4485922" cy="276999"/>
          </a:xfrm>
          <a:prstGeom prst="rect">
            <a:avLst/>
          </a:prstGeom>
          <a:noFill/>
        </p:spPr>
        <p:txBody>
          <a:bodyPr wrap="square" rtlCol="0">
            <a:spAutoFit/>
          </a:bodyPr>
          <a:lstStyle/>
          <a:p>
            <a:pPr algn="r"/>
            <a:r>
              <a:rPr kumimoji="1" lang="en-US" altLang="ja-JP" sz="1200" dirty="0">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定期便数は往復で</a:t>
            </a:r>
            <a:r>
              <a:rPr lang="en-US" altLang="ja-JP" sz="1200" dirty="0">
                <a:solidFill>
                  <a:schemeClr val="tx1">
                    <a:lumMod val="75000"/>
                    <a:lumOff val="25000"/>
                  </a:schemeClr>
                </a:solidFill>
                <a:latin typeface="Meiryo UI" panose="020B0604030504040204" pitchFamily="50" charset="-128"/>
                <a:ea typeface="Meiryo UI" panose="020B0604030504040204" pitchFamily="50" charset="-128"/>
              </a:rPr>
              <a:t>1</a:t>
            </a: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とカウント</a:t>
            </a:r>
            <a:endParaRPr kumimoji="1" lang="ja-JP" altLang="en-US" sz="1200" dirty="0">
              <a:solidFill>
                <a:schemeClr val="tx1">
                  <a:lumMod val="75000"/>
                  <a:lumOff val="25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4539556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グラフ 1">
            <a:extLst>
              <a:ext uri="{FF2B5EF4-FFF2-40B4-BE49-F238E27FC236}">
                <a16:creationId xmlns:a16="http://schemas.microsoft.com/office/drawing/2014/main" id="{D1337C81-CA41-5689-342F-131C1136F8E1}"/>
              </a:ext>
            </a:extLst>
          </p:cNvPr>
          <p:cNvGraphicFramePr>
            <a:graphicFrameLocks/>
          </p:cNvGraphicFramePr>
          <p:nvPr/>
        </p:nvGraphicFramePr>
        <p:xfrm>
          <a:off x="427731" y="1109760"/>
          <a:ext cx="11520000" cy="5544000"/>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図 4">
            <a:extLst>
              <a:ext uri="{FF2B5EF4-FFF2-40B4-BE49-F238E27FC236}">
                <a16:creationId xmlns:a16="http://schemas.microsoft.com/office/drawing/2014/main" id="{B1BA517C-A05A-1D3A-D172-240DB3E4FD40}"/>
              </a:ext>
            </a:extLst>
          </p:cNvPr>
          <p:cNvPicPr>
            <a:picLocks noChangeAspect="1"/>
          </p:cNvPicPr>
          <p:nvPr/>
        </p:nvPicPr>
        <p:blipFill>
          <a:blip r:embed="rId4"/>
          <a:stretch>
            <a:fillRect/>
          </a:stretch>
        </p:blipFill>
        <p:spPr>
          <a:xfrm>
            <a:off x="236108" y="1731713"/>
            <a:ext cx="11522439" cy="4802451"/>
          </a:xfrm>
          <a:prstGeom prst="rect">
            <a:avLst/>
          </a:prstGeom>
        </p:spPr>
      </p:pic>
      <p:cxnSp>
        <p:nvCxnSpPr>
          <p:cNvPr id="8" name="直線コネクタ 7">
            <a:extLst>
              <a:ext uri="{FF2B5EF4-FFF2-40B4-BE49-F238E27FC236}">
                <a16:creationId xmlns:a16="http://schemas.microsoft.com/office/drawing/2014/main" id="{C09D5C77-304F-5174-A819-732AB95AFD74}"/>
              </a:ext>
            </a:extLst>
          </p:cNvPr>
          <p:cNvCxnSpPr/>
          <p:nvPr/>
        </p:nvCxnSpPr>
        <p:spPr>
          <a:xfrm>
            <a:off x="807187" y="3437441"/>
            <a:ext cx="10759736" cy="0"/>
          </a:xfrm>
          <a:prstGeom prst="line">
            <a:avLst/>
          </a:prstGeom>
          <a:ln w="19050">
            <a:solidFill>
              <a:schemeClr val="accent4">
                <a:lumMod val="75000"/>
              </a:schemeClr>
            </a:solidFill>
            <a:prstDash val="sysDash"/>
          </a:ln>
        </p:spPr>
        <p:style>
          <a:lnRef idx="1">
            <a:schemeClr val="accent2"/>
          </a:lnRef>
          <a:fillRef idx="0">
            <a:schemeClr val="accent2"/>
          </a:fillRef>
          <a:effectRef idx="0">
            <a:schemeClr val="accent2"/>
          </a:effectRef>
          <a:fontRef idx="minor">
            <a:schemeClr val="tx1"/>
          </a:fontRef>
        </p:style>
      </p:cxnSp>
      <p:sp>
        <p:nvSpPr>
          <p:cNvPr id="9" name="正方形/長方形 8">
            <a:extLst>
              <a:ext uri="{FF2B5EF4-FFF2-40B4-BE49-F238E27FC236}">
                <a16:creationId xmlns:a16="http://schemas.microsoft.com/office/drawing/2014/main" id="{B8EC6C39-BA27-4E42-C377-C7723530E16D}"/>
              </a:ext>
            </a:extLst>
          </p:cNvPr>
          <p:cNvSpPr/>
          <p:nvPr/>
        </p:nvSpPr>
        <p:spPr>
          <a:xfrm>
            <a:off x="10870714" y="3130931"/>
            <a:ext cx="1081021" cy="541539"/>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全国平均</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ctr"/>
            <a:r>
              <a:rPr lang="ja-JP" altLang="en-US" sz="1400" b="1" dirty="0">
                <a:solidFill>
                  <a:schemeClr val="accent4">
                    <a:lumMod val="50000"/>
                  </a:schemeClr>
                </a:solidFill>
                <a:latin typeface="Meiryo UI" panose="020B0604030504040204" pitchFamily="50" charset="-128"/>
                <a:ea typeface="Meiryo UI" panose="020B0604030504040204" pitchFamily="50" charset="-128"/>
              </a:rPr>
              <a:t>（</a:t>
            </a:r>
            <a:r>
              <a:rPr lang="en-US" altLang="ja-JP" sz="1400" b="1" dirty="0">
                <a:solidFill>
                  <a:schemeClr val="accent4">
                    <a:lumMod val="50000"/>
                  </a:schemeClr>
                </a:solidFill>
                <a:latin typeface="Meiryo UI" panose="020B0604030504040204" pitchFamily="50" charset="-128"/>
                <a:ea typeface="Meiryo UI" panose="020B0604030504040204" pitchFamily="50" charset="-128"/>
              </a:rPr>
              <a:t>86</a:t>
            </a:r>
            <a:r>
              <a:rPr lang="ja-JP" altLang="en-US" sz="1400" b="1" dirty="0">
                <a:solidFill>
                  <a:schemeClr val="accent4">
                    <a:lumMod val="50000"/>
                  </a:schemeClr>
                </a:solidFill>
                <a:latin typeface="Meiryo UI" panose="020B0604030504040204" pitchFamily="50" charset="-128"/>
                <a:ea typeface="Meiryo UI" panose="020B0604030504040204" pitchFamily="50" charset="-128"/>
              </a:rPr>
              <a:t>％）</a:t>
            </a:r>
            <a:endParaRPr kumimoji="1" lang="ja-JP" altLang="en-US" sz="1400" b="1" dirty="0">
              <a:solidFill>
                <a:schemeClr val="accent4">
                  <a:lumMod val="50000"/>
                </a:schemeClr>
              </a:solidFill>
              <a:latin typeface="Meiryo UI" panose="020B0604030504040204" pitchFamily="50" charset="-128"/>
              <a:ea typeface="Meiryo UI" panose="020B0604030504040204" pitchFamily="50" charset="-128"/>
            </a:endParaRPr>
          </a:p>
        </p:txBody>
      </p:sp>
      <p:cxnSp>
        <p:nvCxnSpPr>
          <p:cNvPr id="3" name="直線コネクタ 2">
            <a:extLst>
              <a:ext uri="{FF2B5EF4-FFF2-40B4-BE49-F238E27FC236}">
                <a16:creationId xmlns:a16="http://schemas.microsoft.com/office/drawing/2014/main" id="{CDE35652-3B5E-2DEB-79DD-24707FF12BF2}"/>
              </a:ext>
            </a:extLst>
          </p:cNvPr>
          <p:cNvCxnSpPr/>
          <p:nvPr/>
        </p:nvCxnSpPr>
        <p:spPr>
          <a:xfrm>
            <a:off x="763137" y="4492678"/>
            <a:ext cx="10759736" cy="0"/>
          </a:xfrm>
          <a:prstGeom prst="line">
            <a:avLst/>
          </a:prstGeom>
          <a:ln w="19050">
            <a:solidFill>
              <a:schemeClr val="accent6"/>
            </a:solidFill>
            <a:prstDash val="sysDash"/>
          </a:ln>
        </p:spPr>
        <p:style>
          <a:lnRef idx="1">
            <a:schemeClr val="accent2"/>
          </a:lnRef>
          <a:fillRef idx="0">
            <a:schemeClr val="accent2"/>
          </a:fillRef>
          <a:effectRef idx="0">
            <a:schemeClr val="accent2"/>
          </a:effectRef>
          <a:fontRef idx="minor">
            <a:schemeClr val="tx1"/>
          </a:fontRef>
        </p:style>
      </p:cxnSp>
      <p:cxnSp>
        <p:nvCxnSpPr>
          <p:cNvPr id="7" name="直線コネクタ 6">
            <a:extLst>
              <a:ext uri="{FF2B5EF4-FFF2-40B4-BE49-F238E27FC236}">
                <a16:creationId xmlns:a16="http://schemas.microsoft.com/office/drawing/2014/main" id="{57EEB8F9-D977-8AC4-83A1-DD4A5E6F6ACB}"/>
              </a:ext>
            </a:extLst>
          </p:cNvPr>
          <p:cNvCxnSpPr/>
          <p:nvPr/>
        </p:nvCxnSpPr>
        <p:spPr>
          <a:xfrm>
            <a:off x="788092" y="3028795"/>
            <a:ext cx="10759736" cy="0"/>
          </a:xfrm>
          <a:prstGeom prst="line">
            <a:avLst/>
          </a:prstGeom>
          <a:ln w="19050">
            <a:solidFill>
              <a:srgbClr val="FF0000"/>
            </a:solidFill>
            <a:prstDash val="sysDash"/>
          </a:ln>
        </p:spPr>
        <p:style>
          <a:lnRef idx="1">
            <a:schemeClr val="accent2"/>
          </a:lnRef>
          <a:fillRef idx="0">
            <a:schemeClr val="accent2"/>
          </a:fillRef>
          <a:effectRef idx="0">
            <a:schemeClr val="accent2"/>
          </a:effectRef>
          <a:fontRef idx="minor">
            <a:schemeClr val="tx1"/>
          </a:fontRef>
        </p:style>
      </p:cxnSp>
      <p:sp>
        <p:nvSpPr>
          <p:cNvPr id="11" name="正方形/長方形 10">
            <a:extLst>
              <a:ext uri="{FF2B5EF4-FFF2-40B4-BE49-F238E27FC236}">
                <a16:creationId xmlns:a16="http://schemas.microsoft.com/office/drawing/2014/main" id="{EDA089AC-47B9-269F-A5D3-5C16C5409714}"/>
              </a:ext>
            </a:extLst>
          </p:cNvPr>
          <p:cNvSpPr/>
          <p:nvPr/>
        </p:nvSpPr>
        <p:spPr>
          <a:xfrm>
            <a:off x="10852055" y="2517086"/>
            <a:ext cx="1091532" cy="541539"/>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対</a:t>
            </a:r>
            <a:r>
              <a:rPr lang="en-US" altLang="ja-JP" sz="1400" b="1" dirty="0">
                <a:solidFill>
                  <a:schemeClr val="tx1"/>
                </a:solidFill>
                <a:latin typeface="Meiryo UI" panose="020B0604030504040204" pitchFamily="50" charset="-128"/>
                <a:ea typeface="Meiryo UI" panose="020B0604030504040204" pitchFamily="50" charset="-128"/>
              </a:rPr>
              <a:t>19</a:t>
            </a:r>
            <a:r>
              <a:rPr lang="ja-JP" altLang="en-US" sz="1400" b="1" dirty="0">
                <a:solidFill>
                  <a:schemeClr val="tx1"/>
                </a:solidFill>
                <a:latin typeface="Meiryo UI" panose="020B0604030504040204" pitchFamily="50" charset="-128"/>
                <a:ea typeface="Meiryo UI" panose="020B0604030504040204" pitchFamily="50" charset="-128"/>
              </a:rPr>
              <a:t>年比</a:t>
            </a:r>
            <a:r>
              <a:rPr lang="ja-JP" altLang="en-US" sz="1400" b="1" dirty="0">
                <a:solidFill>
                  <a:srgbClr val="FF0000"/>
                </a:solidFill>
                <a:latin typeface="Meiryo UI" panose="020B0604030504040204" pitchFamily="50" charset="-128"/>
                <a:ea typeface="Meiryo UI" panose="020B0604030504040204" pitchFamily="50" charset="-128"/>
              </a:rPr>
              <a:t>（</a:t>
            </a:r>
            <a:r>
              <a:rPr lang="en-US" altLang="ja-JP" sz="1400" b="1" dirty="0">
                <a:solidFill>
                  <a:srgbClr val="FF0000"/>
                </a:solidFill>
                <a:latin typeface="Meiryo UI" panose="020B0604030504040204" pitchFamily="50" charset="-128"/>
                <a:ea typeface="Meiryo UI" panose="020B0604030504040204" pitchFamily="50" charset="-128"/>
              </a:rPr>
              <a:t>100</a:t>
            </a:r>
            <a:r>
              <a:rPr lang="ja-JP" altLang="en-US" sz="1400" b="1" dirty="0">
                <a:solidFill>
                  <a:srgbClr val="FF0000"/>
                </a:solidFill>
                <a:latin typeface="Meiryo UI" panose="020B0604030504040204" pitchFamily="50" charset="-128"/>
                <a:ea typeface="Meiryo UI" panose="020B0604030504040204" pitchFamily="50" charset="-128"/>
              </a:rPr>
              <a:t>％）</a:t>
            </a:r>
            <a:endParaRPr kumimoji="1" lang="ja-JP" altLang="en-US" sz="1400" b="1" dirty="0">
              <a:solidFill>
                <a:srgbClr val="FF0000"/>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10ADB233-A33B-6166-51EE-223A62AC46CE}"/>
              </a:ext>
            </a:extLst>
          </p:cNvPr>
          <p:cNvSpPr/>
          <p:nvPr/>
        </p:nvSpPr>
        <p:spPr>
          <a:xfrm>
            <a:off x="10862566" y="3747034"/>
            <a:ext cx="1081021" cy="541539"/>
          </a:xfrm>
          <a:prstGeom prst="rect">
            <a:avLst/>
          </a:prstGeom>
          <a:solidFill>
            <a:schemeClr val="bg1">
              <a:lumMod val="95000"/>
            </a:schemeClr>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対</a:t>
            </a:r>
            <a:r>
              <a:rPr lang="en-US" altLang="ja-JP" sz="1400" b="1" dirty="0">
                <a:solidFill>
                  <a:schemeClr val="tx1"/>
                </a:solidFill>
                <a:latin typeface="Meiryo UI" panose="020B0604030504040204" pitchFamily="50" charset="-128"/>
                <a:ea typeface="Meiryo UI" panose="020B0604030504040204" pitchFamily="50" charset="-128"/>
              </a:rPr>
              <a:t>19</a:t>
            </a:r>
            <a:r>
              <a:rPr lang="ja-JP" altLang="en-US" sz="1400" b="1" dirty="0">
                <a:solidFill>
                  <a:schemeClr val="tx1"/>
                </a:solidFill>
                <a:latin typeface="Meiryo UI" panose="020B0604030504040204" pitchFamily="50" charset="-128"/>
                <a:ea typeface="Meiryo UI" panose="020B0604030504040204" pitchFamily="50" charset="-128"/>
              </a:rPr>
              <a:t>年比</a:t>
            </a:r>
            <a:r>
              <a:rPr lang="ja-JP" altLang="en-US" sz="1400" b="1" dirty="0">
                <a:solidFill>
                  <a:srgbClr val="00B050"/>
                </a:solidFill>
                <a:latin typeface="Meiryo UI" panose="020B0604030504040204" pitchFamily="50" charset="-128"/>
                <a:ea typeface="Meiryo UI" panose="020B0604030504040204" pitchFamily="50" charset="-128"/>
              </a:rPr>
              <a:t>（</a:t>
            </a:r>
            <a:r>
              <a:rPr lang="en-US" altLang="ja-JP" sz="1400" b="1" dirty="0">
                <a:solidFill>
                  <a:srgbClr val="00B050"/>
                </a:solidFill>
                <a:latin typeface="Meiryo UI" panose="020B0604030504040204" pitchFamily="50" charset="-128"/>
                <a:ea typeface="Meiryo UI" panose="020B0604030504040204" pitchFamily="50" charset="-128"/>
              </a:rPr>
              <a:t>50</a:t>
            </a:r>
            <a:r>
              <a:rPr lang="ja-JP" altLang="en-US" sz="1400" b="1" dirty="0">
                <a:solidFill>
                  <a:srgbClr val="00B050"/>
                </a:solidFill>
                <a:latin typeface="Meiryo UI" panose="020B0604030504040204" pitchFamily="50" charset="-128"/>
                <a:ea typeface="Meiryo UI" panose="020B0604030504040204" pitchFamily="50" charset="-128"/>
              </a:rPr>
              <a:t>％）</a:t>
            </a:r>
            <a:endParaRPr kumimoji="1" lang="ja-JP" altLang="en-US" sz="1400" b="1" dirty="0">
              <a:solidFill>
                <a:srgbClr val="00B050"/>
              </a:solidFill>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47CF1EC2-E565-3713-9E37-60FC4DE6A24C}"/>
              </a:ext>
            </a:extLst>
          </p:cNvPr>
          <p:cNvSpPr txBox="1"/>
          <p:nvPr/>
        </p:nvSpPr>
        <p:spPr>
          <a:xfrm>
            <a:off x="2166469" y="1941680"/>
            <a:ext cx="1040525" cy="307777"/>
          </a:xfrm>
          <a:prstGeom prst="rect">
            <a:avLst/>
          </a:prstGeom>
          <a:solidFill>
            <a:schemeClr val="bg1"/>
          </a:solidFill>
        </p:spPr>
        <p:txBody>
          <a:bodyPr wrap="square" rtlCol="0">
            <a:spAutoFit/>
          </a:bodyPr>
          <a:lstStyle/>
          <a:p>
            <a:pPr algn="ctr"/>
            <a:r>
              <a:rPr kumimoji="1" lang="en-US" altLang="ja-JP" sz="1400" b="1" dirty="0"/>
              <a:t>128.</a:t>
            </a:r>
            <a:r>
              <a:rPr lang="en-US" altLang="ja-JP" sz="1400" b="1" dirty="0"/>
              <a:t>1</a:t>
            </a:r>
            <a:r>
              <a:rPr lang="ja-JP" altLang="en-US" sz="1400" b="1" dirty="0"/>
              <a:t>％</a:t>
            </a:r>
            <a:endParaRPr kumimoji="1" lang="ja-JP" altLang="en-US" sz="1400" b="1" dirty="0"/>
          </a:p>
        </p:txBody>
      </p:sp>
      <p:sp>
        <p:nvSpPr>
          <p:cNvPr id="15" name="テキスト ボックス 14">
            <a:extLst>
              <a:ext uri="{FF2B5EF4-FFF2-40B4-BE49-F238E27FC236}">
                <a16:creationId xmlns:a16="http://schemas.microsoft.com/office/drawing/2014/main" id="{28A7EBF8-703C-4C9C-FE0B-1916291DD60C}"/>
              </a:ext>
            </a:extLst>
          </p:cNvPr>
          <p:cNvSpPr txBox="1"/>
          <p:nvPr/>
        </p:nvSpPr>
        <p:spPr>
          <a:xfrm>
            <a:off x="2969754" y="1821150"/>
            <a:ext cx="1219201" cy="307777"/>
          </a:xfrm>
          <a:prstGeom prst="rect">
            <a:avLst/>
          </a:prstGeom>
          <a:solidFill>
            <a:schemeClr val="bg1"/>
          </a:solidFill>
        </p:spPr>
        <p:txBody>
          <a:bodyPr wrap="square" rtlCol="0">
            <a:spAutoFit/>
          </a:bodyPr>
          <a:lstStyle/>
          <a:p>
            <a:pPr algn="ctr"/>
            <a:r>
              <a:rPr kumimoji="1" lang="en-US" altLang="ja-JP" sz="1400" b="1" dirty="0"/>
              <a:t>133.2</a:t>
            </a:r>
            <a:r>
              <a:rPr lang="ja-JP" altLang="en-US" sz="1400" b="1" dirty="0"/>
              <a:t>％</a:t>
            </a:r>
            <a:endParaRPr kumimoji="1" lang="ja-JP" altLang="en-US" sz="1400" b="1" dirty="0"/>
          </a:p>
        </p:txBody>
      </p:sp>
      <p:sp>
        <p:nvSpPr>
          <p:cNvPr id="17" name="テキスト ボックス 16">
            <a:extLst>
              <a:ext uri="{FF2B5EF4-FFF2-40B4-BE49-F238E27FC236}">
                <a16:creationId xmlns:a16="http://schemas.microsoft.com/office/drawing/2014/main" id="{4A257B7B-F94B-7706-750D-8072C246306D}"/>
              </a:ext>
            </a:extLst>
          </p:cNvPr>
          <p:cNvSpPr txBox="1"/>
          <p:nvPr/>
        </p:nvSpPr>
        <p:spPr>
          <a:xfrm>
            <a:off x="8648698" y="2303101"/>
            <a:ext cx="1219201" cy="307777"/>
          </a:xfrm>
          <a:prstGeom prst="rect">
            <a:avLst/>
          </a:prstGeom>
          <a:solidFill>
            <a:schemeClr val="bg1"/>
          </a:solidFill>
        </p:spPr>
        <p:txBody>
          <a:bodyPr wrap="square" rtlCol="0">
            <a:spAutoFit/>
          </a:bodyPr>
          <a:lstStyle/>
          <a:p>
            <a:pPr algn="ctr"/>
            <a:r>
              <a:rPr kumimoji="1" lang="en-US" altLang="ja-JP" sz="1400" b="1" dirty="0"/>
              <a:t>115.1</a:t>
            </a:r>
            <a:r>
              <a:rPr lang="ja-JP" altLang="en-US" sz="1400" b="1" dirty="0"/>
              <a:t>％</a:t>
            </a:r>
            <a:endParaRPr kumimoji="1" lang="ja-JP" altLang="en-US" sz="1400" b="1" dirty="0"/>
          </a:p>
        </p:txBody>
      </p:sp>
      <p:sp>
        <p:nvSpPr>
          <p:cNvPr id="19" name="円/楕円 16">
            <a:extLst>
              <a:ext uri="{FF2B5EF4-FFF2-40B4-BE49-F238E27FC236}">
                <a16:creationId xmlns:a16="http://schemas.microsoft.com/office/drawing/2014/main" id="{224E055A-EAD5-10E1-7DE7-706182ADB166}"/>
              </a:ext>
            </a:extLst>
          </p:cNvPr>
          <p:cNvSpPr/>
          <p:nvPr/>
        </p:nvSpPr>
        <p:spPr>
          <a:xfrm rot="20945818">
            <a:off x="4948320" y="1250388"/>
            <a:ext cx="1349062" cy="454533"/>
          </a:xfrm>
          <a:prstGeom prst="ellipse">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600" b="1" dirty="0">
                <a:latin typeface="Meiryo UI" panose="020B0604030504040204" pitchFamily="50" charset="-128"/>
                <a:ea typeface="Meiryo UI" panose="020B0604030504040204" pitchFamily="50" charset="-128"/>
              </a:rPr>
              <a:t>100</a:t>
            </a:r>
            <a:r>
              <a:rPr lang="ja-JP" altLang="en-US" sz="1600" b="1" dirty="0">
                <a:latin typeface="Meiryo UI" panose="020B0604030504040204" pitchFamily="50" charset="-128"/>
                <a:ea typeface="Meiryo UI" panose="020B0604030504040204" pitchFamily="50" charset="-128"/>
              </a:rPr>
              <a:t>％超</a:t>
            </a:r>
            <a:endParaRPr kumimoji="1" lang="ja-JP" altLang="en-US" sz="1600" b="1" dirty="0">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747F2EEC-2CA9-076E-E5AD-CD8B6984B47C}"/>
              </a:ext>
            </a:extLst>
          </p:cNvPr>
          <p:cNvSpPr txBox="1"/>
          <p:nvPr/>
        </p:nvSpPr>
        <p:spPr>
          <a:xfrm>
            <a:off x="6226021" y="1332156"/>
            <a:ext cx="5005225" cy="338554"/>
          </a:xfrm>
          <a:prstGeom prst="rect">
            <a:avLst/>
          </a:prstGeom>
          <a:noFill/>
        </p:spPr>
        <p:txBody>
          <a:bodyPr wrap="square" rtlCol="0">
            <a:spAutoFit/>
          </a:bodyPr>
          <a:lstStyle/>
          <a:p>
            <a:r>
              <a:rPr lang="ja-JP" altLang="en-US" sz="1600" b="1" dirty="0">
                <a:latin typeface="Meiryo UI" panose="020B0604030504040204" pitchFamily="50" charset="-128"/>
                <a:ea typeface="Meiryo UI" panose="020B0604030504040204" pitchFamily="50" charset="-128"/>
              </a:rPr>
              <a:t>　栃木・東京・高知</a:t>
            </a:r>
            <a:endParaRPr kumimoji="1" lang="ja-JP" altLang="en-US" sz="1600" b="1"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8E702ED1-0294-704B-BB78-6C3F8DB79629}"/>
              </a:ext>
            </a:extLst>
          </p:cNvPr>
          <p:cNvSpPr txBox="1"/>
          <p:nvPr/>
        </p:nvSpPr>
        <p:spPr>
          <a:xfrm>
            <a:off x="8942118" y="1934888"/>
            <a:ext cx="840828" cy="369332"/>
          </a:xfrm>
          <a:prstGeom prst="rect">
            <a:avLst/>
          </a:prstGeom>
          <a:solidFill>
            <a:schemeClr val="bg1"/>
          </a:solidFill>
        </p:spPr>
        <p:txBody>
          <a:bodyPr wrap="square" rtlCol="0">
            <a:spAutoFit/>
          </a:bodyPr>
          <a:lstStyle/>
          <a:p>
            <a:endParaRPr kumimoji="1" lang="ja-JP" altLang="en-US" dirty="0"/>
          </a:p>
        </p:txBody>
      </p:sp>
      <p:sp>
        <p:nvSpPr>
          <p:cNvPr id="23" name="円/楕円 16">
            <a:extLst>
              <a:ext uri="{FF2B5EF4-FFF2-40B4-BE49-F238E27FC236}">
                <a16:creationId xmlns:a16="http://schemas.microsoft.com/office/drawing/2014/main" id="{56BB89B8-2BA3-DDE4-AA9B-5F4FAB983406}"/>
              </a:ext>
            </a:extLst>
          </p:cNvPr>
          <p:cNvSpPr/>
          <p:nvPr/>
        </p:nvSpPr>
        <p:spPr>
          <a:xfrm rot="20945818">
            <a:off x="5041718" y="1784328"/>
            <a:ext cx="1279798" cy="454533"/>
          </a:xfrm>
          <a:prstGeom prst="ellipse">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600" b="1" dirty="0">
                <a:latin typeface="Meiryo UI" panose="020B0604030504040204" pitchFamily="50" charset="-128"/>
                <a:ea typeface="Meiryo UI" panose="020B0604030504040204" pitchFamily="50" charset="-128"/>
              </a:rPr>
              <a:t>50</a:t>
            </a:r>
            <a:r>
              <a:rPr lang="ja-JP" altLang="en-US" sz="1600" b="1" dirty="0">
                <a:latin typeface="Meiryo UI" panose="020B0604030504040204" pitchFamily="50" charset="-128"/>
                <a:ea typeface="Meiryo UI" panose="020B0604030504040204" pitchFamily="50" charset="-128"/>
              </a:rPr>
              <a:t>％未満</a:t>
            </a:r>
            <a:endParaRPr kumimoji="1" lang="ja-JP" altLang="en-US" sz="1600" b="1" dirty="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B10B7DDC-470A-A7FB-21AB-635AABA8031F}"/>
              </a:ext>
            </a:extLst>
          </p:cNvPr>
          <p:cNvSpPr txBox="1"/>
          <p:nvPr/>
        </p:nvSpPr>
        <p:spPr>
          <a:xfrm>
            <a:off x="6212769" y="1807281"/>
            <a:ext cx="5568390" cy="338554"/>
          </a:xfrm>
          <a:prstGeom prst="rect">
            <a:avLst/>
          </a:prstGeom>
          <a:noFill/>
        </p:spPr>
        <p:txBody>
          <a:bodyPr wrap="square" rtlCol="0">
            <a:spAutoFit/>
          </a:bodyPr>
          <a:lstStyle/>
          <a:p>
            <a:r>
              <a:rPr lang="ja-JP" altLang="en-US" sz="1600" b="1" dirty="0">
                <a:latin typeface="Meiryo UI" panose="020B0604030504040204" pitchFamily="50" charset="-128"/>
                <a:ea typeface="Meiryo UI" panose="020B0604030504040204" pitchFamily="50" charset="-128"/>
              </a:rPr>
              <a:t>　静岡・愛知・三重・奈良・鳥取・香川・佐賀・宮崎・鹿児島・沖縄</a:t>
            </a:r>
            <a:endParaRPr kumimoji="1" lang="ja-JP" altLang="en-US" sz="1600" b="1" dirty="0">
              <a:latin typeface="Meiryo UI" panose="020B0604030504040204" pitchFamily="50" charset="-128"/>
              <a:ea typeface="Meiryo UI" panose="020B0604030504040204" pitchFamily="50" charset="-128"/>
            </a:endParaRPr>
          </a:p>
        </p:txBody>
      </p:sp>
      <p:sp>
        <p:nvSpPr>
          <p:cNvPr id="16" name="Google Shape;10;p1">
            <a:extLst>
              <a:ext uri="{FF2B5EF4-FFF2-40B4-BE49-F238E27FC236}">
                <a16:creationId xmlns:a16="http://schemas.microsoft.com/office/drawing/2014/main" id="{38EBB0A7-3394-C8D9-E965-767B66F67DD8}"/>
              </a:ext>
            </a:extLst>
          </p:cNvPr>
          <p:cNvSpPr/>
          <p:nvPr/>
        </p:nvSpPr>
        <p:spPr>
          <a:xfrm>
            <a:off x="-1" y="0"/>
            <a:ext cx="9744073" cy="358775"/>
          </a:xfrm>
          <a:prstGeom prst="rect">
            <a:avLst/>
          </a:prstGeom>
          <a:solidFill>
            <a:srgbClr val="9999FF">
              <a:alpha val="49803"/>
            </a:srgbClr>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25" name="Google Shape;14;p1">
            <a:extLst>
              <a:ext uri="{FF2B5EF4-FFF2-40B4-BE49-F238E27FC236}">
                <a16:creationId xmlns:a16="http://schemas.microsoft.com/office/drawing/2014/main" id="{FC75354B-B03B-2071-97E3-661623D39029}"/>
              </a:ext>
            </a:extLst>
          </p:cNvPr>
          <p:cNvSpPr/>
          <p:nvPr/>
        </p:nvSpPr>
        <p:spPr>
          <a:xfrm>
            <a:off x="9744075" y="-6647"/>
            <a:ext cx="2447925" cy="358775"/>
          </a:xfrm>
          <a:prstGeom prst="rect">
            <a:avLst/>
          </a:prstGeom>
          <a:solidFill>
            <a:srgbClr val="000066"/>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26" name="Google Shape;15;p1">
            <a:extLst>
              <a:ext uri="{FF2B5EF4-FFF2-40B4-BE49-F238E27FC236}">
                <a16:creationId xmlns:a16="http://schemas.microsoft.com/office/drawing/2014/main" id="{4D79E5B0-5FE1-347D-8C5D-FB918760876C}"/>
              </a:ext>
            </a:extLst>
          </p:cNvPr>
          <p:cNvSpPr txBox="1"/>
          <p:nvPr/>
        </p:nvSpPr>
        <p:spPr>
          <a:xfrm>
            <a:off x="9867899" y="16867"/>
            <a:ext cx="2200275" cy="312145"/>
          </a:xfrm>
          <a:prstGeom prst="rect">
            <a:avLst/>
          </a:prstGeom>
          <a:noFill/>
          <a:ln>
            <a:noFill/>
          </a:ln>
        </p:spPr>
        <p:txBody>
          <a:bodyPr spcFirstLastPara="1" wrap="square" lIns="95750" tIns="47875" rIns="95750" bIns="47875" anchor="t" anchorCtr="0">
            <a:spAutoFit/>
          </a:bodyPr>
          <a:lstStyle/>
          <a:p>
            <a:pPr marL="0" marR="0" lvl="0" indent="0" algn="ctr" rtl="0">
              <a:spcBef>
                <a:spcPts val="0"/>
              </a:spcBef>
              <a:spcAft>
                <a:spcPts val="0"/>
              </a:spcAft>
              <a:buNone/>
            </a:pPr>
            <a:r>
              <a:rPr lang="en-US" sz="1400" b="1" i="0" u="none" strike="noStrike" cap="none" dirty="0">
                <a:solidFill>
                  <a:schemeClr val="lt1"/>
                </a:solidFill>
                <a:latin typeface="MS PGothic"/>
                <a:ea typeface="MS PGothic"/>
                <a:cs typeface="MS PGothic"/>
                <a:sym typeface="MS PGothic"/>
              </a:rPr>
              <a:t>https://www.jata-net.or.jp</a:t>
            </a:r>
            <a:endParaRPr dirty="0"/>
          </a:p>
        </p:txBody>
      </p:sp>
      <p:pic>
        <p:nvPicPr>
          <p:cNvPr id="27" name="Google Shape;16;p1" descr="横組みロゴ_透過">
            <a:extLst>
              <a:ext uri="{FF2B5EF4-FFF2-40B4-BE49-F238E27FC236}">
                <a16:creationId xmlns:a16="http://schemas.microsoft.com/office/drawing/2014/main" id="{71C31AED-02B3-EEDF-F74A-6D77ADB4BDBA}"/>
              </a:ext>
            </a:extLst>
          </p:cNvPr>
          <p:cNvPicPr preferRelativeResize="0"/>
          <p:nvPr/>
        </p:nvPicPr>
        <p:blipFill rotWithShape="1">
          <a:blip r:embed="rId5">
            <a:alphaModFix/>
          </a:blip>
          <a:srcRect/>
          <a:stretch/>
        </p:blipFill>
        <p:spPr>
          <a:xfrm>
            <a:off x="123826" y="12014"/>
            <a:ext cx="1281113" cy="301625"/>
          </a:xfrm>
          <a:prstGeom prst="rect">
            <a:avLst/>
          </a:prstGeom>
          <a:noFill/>
          <a:ln>
            <a:noFill/>
          </a:ln>
        </p:spPr>
      </p:pic>
      <p:pic>
        <p:nvPicPr>
          <p:cNvPr id="28" name="Google Shape;18;p1">
            <a:extLst>
              <a:ext uri="{FF2B5EF4-FFF2-40B4-BE49-F238E27FC236}">
                <a16:creationId xmlns:a16="http://schemas.microsoft.com/office/drawing/2014/main" id="{D3605B11-B764-5F21-DA0D-9ECAC727E0BE}"/>
              </a:ext>
            </a:extLst>
          </p:cNvPr>
          <p:cNvPicPr preferRelativeResize="0"/>
          <p:nvPr/>
        </p:nvPicPr>
        <p:blipFill rotWithShape="1">
          <a:blip r:embed="rId6">
            <a:alphaModFix/>
          </a:blip>
          <a:srcRect/>
          <a:stretch/>
        </p:blipFill>
        <p:spPr>
          <a:xfrm>
            <a:off x="8844833" y="18662"/>
            <a:ext cx="721339" cy="294039"/>
          </a:xfrm>
          <a:prstGeom prst="rect">
            <a:avLst/>
          </a:prstGeom>
          <a:noFill/>
          <a:ln>
            <a:noFill/>
          </a:ln>
        </p:spPr>
      </p:pic>
      <p:pic>
        <p:nvPicPr>
          <p:cNvPr id="29" name="Google Shape;19;p1">
            <a:extLst>
              <a:ext uri="{FF2B5EF4-FFF2-40B4-BE49-F238E27FC236}">
                <a16:creationId xmlns:a16="http://schemas.microsoft.com/office/drawing/2014/main" id="{6D18ABF8-29EC-4F51-2FDB-507BEBAC7A54}"/>
              </a:ext>
            </a:extLst>
          </p:cNvPr>
          <p:cNvPicPr preferRelativeResize="0"/>
          <p:nvPr/>
        </p:nvPicPr>
        <p:blipFill rotWithShape="1">
          <a:blip r:embed="rId7">
            <a:alphaModFix/>
          </a:blip>
          <a:srcRect/>
          <a:stretch/>
        </p:blipFill>
        <p:spPr>
          <a:xfrm>
            <a:off x="7027497" y="33355"/>
            <a:ext cx="565104" cy="297383"/>
          </a:xfrm>
          <a:prstGeom prst="rect">
            <a:avLst/>
          </a:prstGeom>
          <a:noFill/>
          <a:ln>
            <a:noFill/>
          </a:ln>
        </p:spPr>
      </p:pic>
      <p:pic>
        <p:nvPicPr>
          <p:cNvPr id="30" name="Google Shape;20;p1">
            <a:extLst>
              <a:ext uri="{FF2B5EF4-FFF2-40B4-BE49-F238E27FC236}">
                <a16:creationId xmlns:a16="http://schemas.microsoft.com/office/drawing/2014/main" id="{3A26EF84-0E9B-87EA-2C00-215F20ACC3F1}"/>
              </a:ext>
            </a:extLst>
          </p:cNvPr>
          <p:cNvPicPr preferRelativeResize="0"/>
          <p:nvPr/>
        </p:nvPicPr>
        <p:blipFill rotWithShape="1">
          <a:blip r:embed="rId8">
            <a:alphaModFix/>
          </a:blip>
          <a:srcRect/>
          <a:stretch/>
        </p:blipFill>
        <p:spPr>
          <a:xfrm>
            <a:off x="7653732" y="-39441"/>
            <a:ext cx="437655" cy="437655"/>
          </a:xfrm>
          <a:prstGeom prst="rect">
            <a:avLst/>
          </a:prstGeom>
          <a:noFill/>
          <a:ln>
            <a:noFill/>
          </a:ln>
        </p:spPr>
      </p:pic>
      <p:pic>
        <p:nvPicPr>
          <p:cNvPr id="31" name="Google Shape;21;p1">
            <a:extLst>
              <a:ext uri="{FF2B5EF4-FFF2-40B4-BE49-F238E27FC236}">
                <a16:creationId xmlns:a16="http://schemas.microsoft.com/office/drawing/2014/main" id="{18C3DDAA-C9E4-3B8E-AA4C-32AC7D7F59CA}"/>
              </a:ext>
            </a:extLst>
          </p:cNvPr>
          <p:cNvPicPr preferRelativeResize="0"/>
          <p:nvPr/>
        </p:nvPicPr>
        <p:blipFill rotWithShape="1">
          <a:blip r:embed="rId9">
            <a:alphaModFix/>
          </a:blip>
          <a:srcRect/>
          <a:stretch/>
        </p:blipFill>
        <p:spPr>
          <a:xfrm>
            <a:off x="8146574" y="16841"/>
            <a:ext cx="643072" cy="322749"/>
          </a:xfrm>
          <a:prstGeom prst="rect">
            <a:avLst/>
          </a:prstGeom>
          <a:noFill/>
          <a:ln>
            <a:noFill/>
          </a:ln>
        </p:spPr>
      </p:pic>
      <p:pic>
        <p:nvPicPr>
          <p:cNvPr id="32" name="Google Shape;22;p1">
            <a:extLst>
              <a:ext uri="{FF2B5EF4-FFF2-40B4-BE49-F238E27FC236}">
                <a16:creationId xmlns:a16="http://schemas.microsoft.com/office/drawing/2014/main" id="{A236FBB9-070E-C63A-D968-F148EC26880A}"/>
              </a:ext>
            </a:extLst>
          </p:cNvPr>
          <p:cNvPicPr preferRelativeResize="0"/>
          <p:nvPr/>
        </p:nvPicPr>
        <p:blipFill rotWithShape="1">
          <a:blip r:embed="rId10">
            <a:alphaModFix/>
          </a:blip>
          <a:srcRect/>
          <a:stretch/>
        </p:blipFill>
        <p:spPr>
          <a:xfrm>
            <a:off x="6351268" y="42525"/>
            <a:ext cx="565104" cy="279042"/>
          </a:xfrm>
          <a:prstGeom prst="rect">
            <a:avLst/>
          </a:prstGeom>
          <a:noFill/>
          <a:ln>
            <a:noFill/>
          </a:ln>
        </p:spPr>
      </p:pic>
      <p:sp>
        <p:nvSpPr>
          <p:cNvPr id="33" name="テキスト ボックス 13">
            <a:extLst>
              <a:ext uri="{FF2B5EF4-FFF2-40B4-BE49-F238E27FC236}">
                <a16:creationId xmlns:a16="http://schemas.microsoft.com/office/drawing/2014/main" id="{31D2FA1A-59F0-7EAF-8F6D-4977FC4C79ED}"/>
              </a:ext>
            </a:extLst>
          </p:cNvPr>
          <p:cNvSpPr txBox="1"/>
          <p:nvPr/>
        </p:nvSpPr>
        <p:spPr>
          <a:xfrm>
            <a:off x="55370" y="6550675"/>
            <a:ext cx="11941877" cy="264800"/>
          </a:xfrm>
          <a:prstGeom prst="rect">
            <a:avLst/>
          </a:prstGeom>
          <a:noFill/>
        </p:spPr>
        <p:txBody>
          <a:bodyPr wrap="square" rtlCol="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200" dirty="0">
                <a:latin typeface="Meiryo UI" panose="020B0604030504040204" pitchFamily="50" charset="-128"/>
                <a:ea typeface="Meiryo UI" panose="020B0604030504040204" pitchFamily="50" charset="-128"/>
              </a:rPr>
              <a:t>出典：観光庁宿泊旅行統計調査</a:t>
            </a:r>
          </a:p>
        </p:txBody>
      </p:sp>
      <p:sp>
        <p:nvSpPr>
          <p:cNvPr id="37" name="四角形: 角を丸くする 36">
            <a:extLst>
              <a:ext uri="{FF2B5EF4-FFF2-40B4-BE49-F238E27FC236}">
                <a16:creationId xmlns:a16="http://schemas.microsoft.com/office/drawing/2014/main" id="{2278F55B-037C-AA83-7303-A5C97B602F5B}"/>
              </a:ext>
            </a:extLst>
          </p:cNvPr>
          <p:cNvSpPr/>
          <p:nvPr/>
        </p:nvSpPr>
        <p:spPr>
          <a:xfrm>
            <a:off x="3722913" y="5947168"/>
            <a:ext cx="214605" cy="63438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四角形: 角を丸くする 38">
            <a:extLst>
              <a:ext uri="{FF2B5EF4-FFF2-40B4-BE49-F238E27FC236}">
                <a16:creationId xmlns:a16="http://schemas.microsoft.com/office/drawing/2014/main" id="{EA9CCB07-5CC2-4B52-F826-5D32EE80E58F}"/>
              </a:ext>
            </a:extLst>
          </p:cNvPr>
          <p:cNvSpPr/>
          <p:nvPr/>
        </p:nvSpPr>
        <p:spPr>
          <a:xfrm>
            <a:off x="6437877" y="5941613"/>
            <a:ext cx="214605" cy="4982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四角形: 角を丸くする 39">
            <a:extLst>
              <a:ext uri="{FF2B5EF4-FFF2-40B4-BE49-F238E27FC236}">
                <a16:creationId xmlns:a16="http://schemas.microsoft.com/office/drawing/2014/main" id="{F478D8CC-CBA9-A520-C41F-B4DBE87A12E1}"/>
              </a:ext>
            </a:extLst>
          </p:cNvPr>
          <p:cNvSpPr/>
          <p:nvPr/>
        </p:nvSpPr>
        <p:spPr>
          <a:xfrm>
            <a:off x="4855367" y="5944672"/>
            <a:ext cx="214605" cy="4961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1" name="直線コネクタ 40">
            <a:extLst>
              <a:ext uri="{FF2B5EF4-FFF2-40B4-BE49-F238E27FC236}">
                <a16:creationId xmlns:a16="http://schemas.microsoft.com/office/drawing/2014/main" id="{C920CA56-562E-297E-F5D8-4696928B07FF}"/>
              </a:ext>
            </a:extLst>
          </p:cNvPr>
          <p:cNvCxnSpPr>
            <a:cxnSpLocks/>
          </p:cNvCxnSpPr>
          <p:nvPr/>
        </p:nvCxnSpPr>
        <p:spPr>
          <a:xfrm>
            <a:off x="396000" y="1019011"/>
            <a:ext cx="11400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D6441F0B-AE15-0F09-611F-DBED5CE48125}"/>
              </a:ext>
            </a:extLst>
          </p:cNvPr>
          <p:cNvSpPr txBox="1"/>
          <p:nvPr/>
        </p:nvSpPr>
        <p:spPr>
          <a:xfrm>
            <a:off x="396000" y="473854"/>
            <a:ext cx="11400000" cy="461665"/>
          </a:xfrm>
          <a:prstGeom prst="rect">
            <a:avLst/>
          </a:prstGeom>
          <a:noFill/>
        </p:spPr>
        <p:txBody>
          <a:bodyPr wrap="square" rtlCol="0">
            <a:spAutoFit/>
          </a:bodyPr>
          <a:lstStyle/>
          <a:p>
            <a:pPr eaLnBrk="1" hangingPunct="1">
              <a:spcBef>
                <a:spcPct val="0"/>
              </a:spcBef>
              <a:buClrTx/>
              <a:buSzTx/>
              <a:buFontTx/>
              <a:buNone/>
            </a:pP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Ⅰ. </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訪日インバウンドの概況③ 都道府県別訪日外国人宿泊者数回復率（対</a:t>
            </a: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19</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年比）</a:t>
            </a:r>
          </a:p>
        </p:txBody>
      </p:sp>
      <p:sp>
        <p:nvSpPr>
          <p:cNvPr id="6" name="テキスト ボックス 5">
            <a:extLst>
              <a:ext uri="{FF2B5EF4-FFF2-40B4-BE49-F238E27FC236}">
                <a16:creationId xmlns:a16="http://schemas.microsoft.com/office/drawing/2014/main" id="{FBFF6327-8FC4-968F-D720-C8783E8AAC37}"/>
              </a:ext>
            </a:extLst>
          </p:cNvPr>
          <p:cNvSpPr txBox="1"/>
          <p:nvPr/>
        </p:nvSpPr>
        <p:spPr>
          <a:xfrm>
            <a:off x="161918" y="1209126"/>
            <a:ext cx="4908054" cy="369332"/>
          </a:xfrm>
          <a:prstGeom prst="rect">
            <a:avLst/>
          </a:prstGeom>
          <a:noFill/>
        </p:spPr>
        <p:txBody>
          <a:bodyPr wrap="square">
            <a:spAutoFit/>
          </a:bodyPr>
          <a:lstStyle/>
          <a:p>
            <a:r>
              <a:rPr kumimoji="0" lang="en-US" altLang="ja-JP" sz="18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&lt;</a:t>
            </a:r>
            <a:r>
              <a:rPr kumimoji="0" lang="ja-JP" altLang="en-US" sz="1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基数</a:t>
            </a:r>
            <a:r>
              <a:rPr kumimoji="0" lang="en-US" altLang="ja-JP" sz="1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:2023</a:t>
            </a:r>
            <a:r>
              <a:rPr kumimoji="0" lang="ja-JP" altLang="en-US" sz="1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年及び</a:t>
            </a:r>
            <a:r>
              <a:rPr kumimoji="0" lang="en-US" altLang="ja-JP" sz="1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2019</a:t>
            </a:r>
            <a:r>
              <a:rPr kumimoji="0" lang="ja-JP" altLang="en-US" sz="1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年</a:t>
            </a:r>
            <a:r>
              <a:rPr kumimoji="0" lang="en-US" altLang="ja-JP" sz="1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1</a:t>
            </a:r>
            <a:r>
              <a:rPr kumimoji="0" lang="ja-JP" altLang="en-US" sz="1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a:t>
            </a:r>
            <a:r>
              <a:rPr kumimoji="0" lang="en-US" altLang="ja-JP" sz="1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8</a:t>
            </a:r>
            <a:r>
              <a:rPr kumimoji="0" lang="ja-JP" altLang="en-US" sz="1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月累計延べ宿泊者数＞</a:t>
            </a:r>
            <a:endParaRPr lang="ja-JP" altLang="en-US" sz="1400" dirty="0"/>
          </a:p>
        </p:txBody>
      </p:sp>
      <p:sp>
        <p:nvSpPr>
          <p:cNvPr id="4" name="スライド番号プレースホルダー 1">
            <a:extLst>
              <a:ext uri="{FF2B5EF4-FFF2-40B4-BE49-F238E27FC236}">
                <a16:creationId xmlns:a16="http://schemas.microsoft.com/office/drawing/2014/main" id="{5A170173-1725-8826-6844-EDF29FC7EF6D}"/>
              </a:ext>
            </a:extLst>
          </p:cNvPr>
          <p:cNvSpPr>
            <a:spLocks noGrp="1"/>
          </p:cNvSpPr>
          <p:nvPr>
            <p:ph type="sldNum" sz="quarter" idx="12"/>
          </p:nvPr>
        </p:nvSpPr>
        <p:spPr>
          <a:xfrm>
            <a:off x="9254047" y="6330919"/>
            <a:ext cx="2743200" cy="365125"/>
          </a:xfrm>
        </p:spPr>
        <p:txBody>
          <a:bodyPr/>
          <a:lstStyle/>
          <a:p>
            <a:fld id="{777E92DA-E93F-413A-B94B-B30CB0038C2F}" type="slidenum">
              <a:rPr lang="en-US" altLang="ja-JP" sz="1800" b="1" smtClean="0"/>
              <a:pPr/>
              <a:t>5</a:t>
            </a:fld>
            <a:endParaRPr lang="en-US" altLang="ja-JP" sz="1800" b="1" dirty="0"/>
          </a:p>
        </p:txBody>
      </p:sp>
    </p:spTree>
    <p:extLst>
      <p:ext uri="{BB962C8B-B14F-4D97-AF65-F5344CB8AC3E}">
        <p14:creationId xmlns:p14="http://schemas.microsoft.com/office/powerpoint/2010/main" val="37318760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正方形/長方形 22">
            <a:extLst>
              <a:ext uri="{FF2B5EF4-FFF2-40B4-BE49-F238E27FC236}">
                <a16:creationId xmlns:a16="http://schemas.microsoft.com/office/drawing/2014/main" id="{700F90D3-4014-0DF6-F538-1B19FF879E98}"/>
              </a:ext>
            </a:extLst>
          </p:cNvPr>
          <p:cNvSpPr/>
          <p:nvPr/>
        </p:nvSpPr>
        <p:spPr>
          <a:xfrm>
            <a:off x="6251510" y="1632673"/>
            <a:ext cx="5460417" cy="384737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9D53240F-B94E-432F-5BD4-682109441F49}"/>
              </a:ext>
            </a:extLst>
          </p:cNvPr>
          <p:cNvSpPr/>
          <p:nvPr/>
        </p:nvSpPr>
        <p:spPr>
          <a:xfrm>
            <a:off x="475858" y="1632673"/>
            <a:ext cx="5460417" cy="384737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475860" y="1202800"/>
            <a:ext cx="5460417" cy="432000"/>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000" b="1" dirty="0">
                <a:latin typeface="Meiryo UI" panose="020B0604030504040204" pitchFamily="50" charset="-128"/>
                <a:ea typeface="Meiryo UI" panose="020B0604030504040204" pitchFamily="50" charset="-128"/>
              </a:rPr>
              <a:t>　</a:t>
            </a:r>
            <a:r>
              <a:rPr lang="ja-JP" altLang="en-US" sz="2000" b="1" dirty="0">
                <a:latin typeface="Meiryo UI" panose="020B0604030504040204" pitchFamily="50" charset="-128"/>
                <a:ea typeface="Meiryo UI" panose="020B0604030504040204" pitchFamily="50" charset="-128"/>
              </a:rPr>
              <a:t>課題</a:t>
            </a:r>
            <a:r>
              <a:rPr kumimoji="1" lang="ja-JP" altLang="en-US" sz="2000" b="1" dirty="0">
                <a:latin typeface="Meiryo UI" panose="020B0604030504040204" pitchFamily="50" charset="-128"/>
                <a:ea typeface="Meiryo UI" panose="020B0604030504040204" pitchFamily="50" charset="-128"/>
              </a:rPr>
              <a:t>①　観光業界全般の人材不足</a:t>
            </a:r>
          </a:p>
        </p:txBody>
      </p:sp>
      <p:sp>
        <p:nvSpPr>
          <p:cNvPr id="5" name="正方形/長方形 4"/>
          <p:cNvSpPr/>
          <p:nvPr/>
        </p:nvSpPr>
        <p:spPr>
          <a:xfrm>
            <a:off x="6251511" y="1200295"/>
            <a:ext cx="5460416" cy="432000"/>
          </a:xfrm>
          <a:prstGeom prst="rect">
            <a:avLst/>
          </a:prstGeom>
          <a:ln>
            <a:solidFill>
              <a:schemeClr val="accent1">
                <a:shade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000" b="1" dirty="0">
                <a:latin typeface="Meiryo UI" panose="020B0604030504040204" pitchFamily="50" charset="-128"/>
                <a:ea typeface="Meiryo UI" panose="020B0604030504040204" pitchFamily="50" charset="-128"/>
              </a:rPr>
              <a:t>　</a:t>
            </a:r>
            <a:r>
              <a:rPr lang="ja-JP" altLang="en-US" sz="2000" b="1" dirty="0">
                <a:latin typeface="Meiryo UI" panose="020B0604030504040204" pitchFamily="50" charset="-128"/>
                <a:ea typeface="Meiryo UI" panose="020B0604030504040204" pitchFamily="50" charset="-128"/>
              </a:rPr>
              <a:t>課題</a:t>
            </a:r>
            <a:r>
              <a:rPr kumimoji="1" lang="ja-JP" altLang="en-US" sz="2000" b="1" dirty="0">
                <a:latin typeface="Meiryo UI" panose="020B0604030504040204" pitchFamily="50" charset="-128"/>
                <a:ea typeface="Meiryo UI" panose="020B0604030504040204" pitchFamily="50" charset="-128"/>
              </a:rPr>
              <a:t>②　</a:t>
            </a:r>
            <a:r>
              <a:rPr lang="ja-JP" altLang="en-US" sz="2000" b="1" dirty="0">
                <a:latin typeface="Meiryo UI" panose="020B0604030504040204" pitchFamily="50" charset="-128"/>
                <a:ea typeface="Meiryo UI" panose="020B0604030504040204" pitchFamily="50" charset="-128"/>
              </a:rPr>
              <a:t>局地的な</a:t>
            </a:r>
            <a:r>
              <a:rPr kumimoji="1" lang="ja-JP" altLang="en-US" sz="2000" b="1" dirty="0">
                <a:latin typeface="Meiryo UI" panose="020B0604030504040204" pitchFamily="50" charset="-128"/>
                <a:ea typeface="Meiryo UI" panose="020B0604030504040204" pitchFamily="50" charset="-128"/>
              </a:rPr>
              <a:t>オーバーツーリズム</a:t>
            </a:r>
          </a:p>
        </p:txBody>
      </p:sp>
      <p:sp>
        <p:nvSpPr>
          <p:cNvPr id="6" name="テキスト ボックス 5"/>
          <p:cNvSpPr txBox="1"/>
          <p:nvPr/>
        </p:nvSpPr>
        <p:spPr>
          <a:xfrm>
            <a:off x="501727" y="1728621"/>
            <a:ext cx="5408681" cy="3785652"/>
          </a:xfrm>
          <a:prstGeom prst="rect">
            <a:avLst/>
          </a:prstGeom>
          <a:noFill/>
        </p:spPr>
        <p:txBody>
          <a:bodyPr wrap="square" rtlCol="0">
            <a:spAutoFit/>
          </a:bodyPr>
          <a:lstStyle/>
          <a:p>
            <a:r>
              <a:rPr kumimoji="1" lang="en-US" altLang="ja-JP" sz="1600" b="1" dirty="0">
                <a:solidFill>
                  <a:srgbClr val="18AC04"/>
                </a:solidFill>
                <a:latin typeface="Meiryo UI" panose="020B0604030504040204" pitchFamily="50" charset="-128"/>
                <a:ea typeface="Meiryo UI" panose="020B0604030504040204" pitchFamily="50" charset="-128"/>
              </a:rPr>
              <a:t>Ⅰ. </a:t>
            </a:r>
            <a:r>
              <a:rPr kumimoji="1" lang="ja-JP" altLang="en-US" sz="1600" b="1" dirty="0">
                <a:solidFill>
                  <a:srgbClr val="18AC04"/>
                </a:solidFill>
                <a:latin typeface="Meiryo UI" panose="020B0604030504040204" pitchFamily="50" charset="-128"/>
                <a:ea typeface="Meiryo UI" panose="020B0604030504040204" pitchFamily="50" charset="-128"/>
              </a:rPr>
              <a:t>観光産業における慢性的な人材不足</a:t>
            </a:r>
            <a:r>
              <a:rPr kumimoji="1" lang="ja-JP" altLang="en-US" sz="1600" dirty="0">
                <a:latin typeface="Meiryo UI" panose="020B0604030504040204" pitchFamily="50" charset="-128"/>
                <a:ea typeface="Meiryo UI" panose="020B0604030504040204" pitchFamily="50" charset="-128"/>
              </a:rPr>
              <a:t>　</a:t>
            </a:r>
            <a:endParaRPr kumimoji="1" lang="en-US" altLang="ja-JP" sz="1600" dirty="0">
              <a:latin typeface="Meiryo UI" panose="020B0604030504040204" pitchFamily="50" charset="-128"/>
              <a:ea typeface="Meiryo UI" panose="020B0604030504040204" pitchFamily="50" charset="-128"/>
            </a:endParaRPr>
          </a:p>
          <a:p>
            <a:r>
              <a:rPr kumimoji="1" lang="en-US" altLang="ja-JP"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（課   題）</a:t>
            </a:r>
            <a:r>
              <a:rPr lang="ja-JP" altLang="en-US" sz="1600" dirty="0">
                <a:latin typeface="Meiryo UI" panose="020B0604030504040204" pitchFamily="50" charset="-128"/>
                <a:ea typeface="Meiryo UI" panose="020B0604030504040204" pitchFamily="50" charset="-128"/>
              </a:rPr>
              <a:t>●</a:t>
            </a:r>
            <a:r>
              <a:rPr kumimoji="1" lang="ja-JP" altLang="en-US" sz="1600" dirty="0">
                <a:latin typeface="Meiryo UI" panose="020B0604030504040204" pitchFamily="50" charset="-128"/>
                <a:ea typeface="Meiryo UI" panose="020B0604030504040204" pitchFamily="50" charset="-128"/>
              </a:rPr>
              <a:t>観光業界への求人</a:t>
            </a:r>
            <a:r>
              <a:rPr lang="ja-JP" altLang="en-US" sz="1600" dirty="0">
                <a:latin typeface="Meiryo UI" panose="020B0604030504040204" pitchFamily="50" charset="-128"/>
                <a:ea typeface="Meiryo UI" panose="020B0604030504040204" pitchFamily="50" charset="-128"/>
              </a:rPr>
              <a:t>の減少、</a:t>
            </a:r>
            <a:r>
              <a:rPr kumimoji="1" lang="ja-JP" altLang="en-US" sz="1600" dirty="0">
                <a:latin typeface="Meiryo UI" panose="020B0604030504040204" pitchFamily="50" charset="-128"/>
                <a:ea typeface="Meiryo UI" panose="020B0604030504040204" pitchFamily="50" charset="-128"/>
              </a:rPr>
              <a:t>離職率増加</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　（打開策）①技能実習生の適用拡大を国へ要請する。</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　　　　　　　　 ②</a:t>
            </a:r>
            <a:r>
              <a:rPr lang="ja-JP" altLang="en-US" sz="1600" dirty="0">
                <a:latin typeface="Meiryo UI" panose="020B0604030504040204" pitchFamily="50" charset="-128"/>
                <a:ea typeface="Meiryo UI" panose="020B0604030504040204" pitchFamily="50" charset="-128"/>
              </a:rPr>
              <a:t>潜在的観光産業希望者への働きかけ</a:t>
            </a:r>
            <a:endParaRPr kumimoji="1" lang="en-US" altLang="ja-JP" sz="1600" dirty="0">
              <a:latin typeface="Meiryo UI" panose="020B0604030504040204" pitchFamily="50" charset="-128"/>
              <a:ea typeface="Meiryo UI" panose="020B0604030504040204" pitchFamily="50" charset="-128"/>
            </a:endParaRPr>
          </a:p>
          <a:p>
            <a:r>
              <a:rPr lang="en-US" altLang="ja-JP" sz="1600" dirty="0">
                <a:latin typeface="Meiryo UI" panose="020B0604030504040204" pitchFamily="50" charset="-128"/>
                <a:ea typeface="Meiryo UI" panose="020B0604030504040204" pitchFamily="50" charset="-128"/>
              </a:rPr>
              <a:t> </a:t>
            </a:r>
            <a:r>
              <a:rPr lang="ja-JP" altLang="en-US"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新卒、大学生向け就職希望セミナー</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③顕在的層への対応（観光産業従事者）</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・労働環境改善～柔軟な勤務体系の実践</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・女性のロールモデルの推進</a:t>
            </a:r>
            <a:endParaRPr lang="en-US" altLang="ja-JP" sz="1600" dirty="0">
              <a:latin typeface="Meiryo UI" panose="020B0604030504040204" pitchFamily="50" charset="-128"/>
              <a:ea typeface="Meiryo UI" panose="020B0604030504040204" pitchFamily="50" charset="-128"/>
            </a:endParaRPr>
          </a:p>
          <a:p>
            <a:r>
              <a:rPr lang="en-US" altLang="ja-JP" sz="1600" b="1" dirty="0">
                <a:solidFill>
                  <a:srgbClr val="18AC04"/>
                </a:solidFill>
                <a:latin typeface="Meiryo UI" panose="020B0604030504040204" pitchFamily="50" charset="-128"/>
                <a:ea typeface="Meiryo UI" panose="020B0604030504040204" pitchFamily="50" charset="-128"/>
              </a:rPr>
              <a:t>Ⅱ. </a:t>
            </a:r>
            <a:r>
              <a:rPr kumimoji="1" lang="ja-JP" altLang="en-US" sz="1600" b="1" dirty="0">
                <a:solidFill>
                  <a:srgbClr val="18AC04"/>
                </a:solidFill>
                <a:latin typeface="Meiryo UI" panose="020B0604030504040204" pitchFamily="50" charset="-128"/>
                <a:ea typeface="Meiryo UI" panose="020B0604030504040204" pitchFamily="50" charset="-128"/>
              </a:rPr>
              <a:t>通訳案内士不足</a:t>
            </a:r>
            <a:r>
              <a:rPr kumimoji="1" lang="ja-JP" altLang="en-US" sz="1600" dirty="0">
                <a:latin typeface="Meiryo UI" panose="020B0604030504040204" pitchFamily="50" charset="-128"/>
                <a:ea typeface="Meiryo UI" panose="020B0604030504040204" pitchFamily="50" charset="-128"/>
              </a:rPr>
              <a:t>　</a:t>
            </a:r>
            <a:endParaRPr kumimoji="1" lang="en-US" altLang="ja-JP" sz="1600" dirty="0">
              <a:latin typeface="Meiryo UI" panose="020B0604030504040204" pitchFamily="50" charset="-128"/>
              <a:ea typeface="Meiryo UI" panose="020B0604030504040204" pitchFamily="50" charset="-128"/>
            </a:endParaRPr>
          </a:p>
          <a:p>
            <a:r>
              <a:rPr kumimoji="1" lang="en-US" altLang="ja-JP"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（課  題）①韓国語を始め、通訳案内士</a:t>
            </a:r>
            <a:r>
              <a:rPr lang="ja-JP" altLang="en-US" sz="1600" dirty="0">
                <a:latin typeface="Meiryo UI" panose="020B0604030504040204" pitchFamily="50" charset="-128"/>
                <a:ea typeface="Meiryo UI" panose="020B0604030504040204" pitchFamily="50" charset="-128"/>
              </a:rPr>
              <a:t>の圧倒的</a:t>
            </a:r>
            <a:r>
              <a:rPr kumimoji="1" lang="ja-JP" altLang="en-US" sz="1600" dirty="0">
                <a:latin typeface="Meiryo UI" panose="020B0604030504040204" pitchFamily="50" charset="-128"/>
                <a:ea typeface="Meiryo UI" panose="020B0604030504040204" pitchFamily="50" charset="-128"/>
              </a:rPr>
              <a:t>不足。</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②通訳案内士の量と質の問題。　</a:t>
            </a:r>
            <a:endParaRPr lang="en-US" altLang="ja-JP" sz="1600" dirty="0">
              <a:latin typeface="Meiryo UI" panose="020B0604030504040204" pitchFamily="50" charset="-128"/>
              <a:ea typeface="Meiryo UI" panose="020B0604030504040204" pitchFamily="50" charset="-128"/>
            </a:endParaRPr>
          </a:p>
          <a:p>
            <a:r>
              <a:rPr lang="en-US" altLang="ja-JP" sz="1600" dirty="0">
                <a:latin typeface="Meiryo UI" panose="020B0604030504040204" pitchFamily="50" charset="-128"/>
                <a:ea typeface="Meiryo UI" panose="020B0604030504040204" pitchFamily="50" charset="-128"/>
              </a:rPr>
              <a:t>                </a:t>
            </a:r>
            <a:r>
              <a:rPr lang="ja-JP" altLang="en-US" sz="1600" dirty="0">
                <a:latin typeface="Meiryo UI" panose="020B0604030504040204" pitchFamily="50" charset="-128"/>
                <a:ea typeface="Meiryo UI" panose="020B0604030504040204" pitchFamily="50" charset="-128"/>
              </a:rPr>
              <a:t>③通訳案内士の待遇改善。　　</a:t>
            </a:r>
            <a:endParaRPr kumimoji="1" lang="en-US" altLang="ja-JP" sz="1600" dirty="0">
              <a:latin typeface="Meiryo UI" panose="020B0604030504040204" pitchFamily="50" charset="-128"/>
              <a:ea typeface="Meiryo UI" panose="020B0604030504040204" pitchFamily="50" charset="-128"/>
            </a:endParaRPr>
          </a:p>
          <a:p>
            <a:r>
              <a:rPr kumimoji="1" lang="en-US" altLang="ja-JP" sz="1600" b="1" dirty="0">
                <a:solidFill>
                  <a:srgbClr val="18AC04"/>
                </a:solidFill>
                <a:latin typeface="Meiryo UI" panose="020B0604030504040204" pitchFamily="50" charset="-128"/>
                <a:ea typeface="Meiryo UI" panose="020B0604030504040204" pitchFamily="50" charset="-128"/>
              </a:rPr>
              <a:t>Ⅲ. </a:t>
            </a:r>
            <a:r>
              <a:rPr kumimoji="1" lang="ja-JP" altLang="en-US" sz="1600" b="1" dirty="0">
                <a:solidFill>
                  <a:srgbClr val="18AC04"/>
                </a:solidFill>
                <a:latin typeface="Meiryo UI" panose="020B0604030504040204" pitchFamily="50" charset="-128"/>
                <a:ea typeface="Meiryo UI" panose="020B0604030504040204" pitchFamily="50" charset="-128"/>
              </a:rPr>
              <a:t>貸切バス不足</a:t>
            </a:r>
            <a:r>
              <a:rPr kumimoji="1" lang="ja-JP" altLang="en-US" sz="1600" dirty="0">
                <a:latin typeface="Meiryo UI" panose="020B0604030504040204" pitchFamily="50" charset="-128"/>
                <a:ea typeface="Meiryo UI" panose="020B0604030504040204" pitchFamily="50" charset="-128"/>
              </a:rPr>
              <a:t>　</a:t>
            </a:r>
            <a:endParaRPr kumimoji="1" lang="en-US" altLang="ja-JP" sz="1600" dirty="0">
              <a:latin typeface="Meiryo UI" panose="020B0604030504040204" pitchFamily="50" charset="-128"/>
              <a:ea typeface="Meiryo UI" panose="020B0604030504040204" pitchFamily="50" charset="-128"/>
            </a:endParaRPr>
          </a:p>
          <a:p>
            <a:r>
              <a:rPr kumimoji="1" lang="en-US" altLang="ja-JP"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（課  題）</a:t>
            </a:r>
            <a:r>
              <a:rPr lang="ja-JP" altLang="en-US" sz="1600" dirty="0">
                <a:latin typeface="Meiryo UI" panose="020B0604030504040204" pitchFamily="50" charset="-128"/>
                <a:ea typeface="Meiryo UI" panose="020B0604030504040204" pitchFamily="50" charset="-128"/>
              </a:rPr>
              <a:t>①</a:t>
            </a:r>
            <a:r>
              <a:rPr kumimoji="1" lang="ja-JP" altLang="en-US" sz="1600" dirty="0">
                <a:latin typeface="Meiryo UI" panose="020B0604030504040204" pitchFamily="50" charset="-128"/>
                <a:ea typeface="Meiryo UI" panose="020B0604030504040204" pitchFamily="50" charset="-128"/>
              </a:rPr>
              <a:t>車両でなく、ドライバー不足に起因したバス不足。　</a:t>
            </a:r>
            <a:endParaRPr kumimoji="1" lang="en-US" altLang="ja-JP" sz="1600" dirty="0">
              <a:latin typeface="Meiryo UI" panose="020B0604030504040204" pitchFamily="50" charset="-128"/>
              <a:ea typeface="Meiryo UI" panose="020B0604030504040204" pitchFamily="50" charset="-128"/>
            </a:endParaRPr>
          </a:p>
          <a:p>
            <a:r>
              <a:rPr kumimoji="1" lang="en-US" altLang="ja-JP"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　　　        ②</a:t>
            </a:r>
            <a:r>
              <a:rPr lang="ja-JP" altLang="en-US" sz="1600" dirty="0">
                <a:latin typeface="Meiryo UI" panose="020B0604030504040204" pitchFamily="50" charset="-128"/>
                <a:ea typeface="Meiryo UI" panose="020B0604030504040204" pitchFamily="50" charset="-128"/>
              </a:rPr>
              <a:t>バス不足に起因した違法営業増加等への懸念。</a:t>
            </a:r>
            <a:endParaRPr kumimoji="1" lang="en-US" altLang="ja-JP" sz="1600" dirty="0">
              <a:latin typeface="Meiryo UI" panose="020B0604030504040204" pitchFamily="50" charset="-128"/>
              <a:ea typeface="Meiryo UI" panose="020B0604030504040204" pitchFamily="50" charset="-128"/>
            </a:endParaRPr>
          </a:p>
        </p:txBody>
      </p:sp>
      <p:sp>
        <p:nvSpPr>
          <p:cNvPr id="7" name="テキスト ボックス 6"/>
          <p:cNvSpPr txBox="1"/>
          <p:nvPr/>
        </p:nvSpPr>
        <p:spPr>
          <a:xfrm>
            <a:off x="9037387" y="2323715"/>
            <a:ext cx="1764742" cy="276999"/>
          </a:xfrm>
          <a:prstGeom prst="rect">
            <a:avLst/>
          </a:prstGeom>
          <a:noFill/>
        </p:spPr>
        <p:txBody>
          <a:bodyPr wrap="square" rtlCol="0">
            <a:spAutoFit/>
          </a:bodyPr>
          <a:lstStyle/>
          <a:p>
            <a:r>
              <a:rPr kumimoji="1" lang="ja-JP" altLang="en-US" sz="1200" b="1" dirty="0">
                <a:solidFill>
                  <a:schemeClr val="bg1"/>
                </a:solidFill>
                <a:latin typeface="Meiryo UI" panose="020B0604030504040204" pitchFamily="50" charset="-128"/>
                <a:ea typeface="Meiryo UI" panose="020B0604030504040204" pitchFamily="50" charset="-128"/>
              </a:rPr>
              <a:t>大阪ウォーキング・ツアー</a:t>
            </a:r>
          </a:p>
        </p:txBody>
      </p:sp>
      <p:sp>
        <p:nvSpPr>
          <p:cNvPr id="12" name="Google Shape;10;p1">
            <a:extLst>
              <a:ext uri="{FF2B5EF4-FFF2-40B4-BE49-F238E27FC236}">
                <a16:creationId xmlns:a16="http://schemas.microsoft.com/office/drawing/2014/main" id="{6D9E1901-D4C2-002B-367F-B83804A27BA3}"/>
              </a:ext>
            </a:extLst>
          </p:cNvPr>
          <p:cNvSpPr/>
          <p:nvPr/>
        </p:nvSpPr>
        <p:spPr>
          <a:xfrm>
            <a:off x="0" y="0"/>
            <a:ext cx="9744073" cy="358775"/>
          </a:xfrm>
          <a:prstGeom prst="rect">
            <a:avLst/>
          </a:prstGeom>
          <a:solidFill>
            <a:srgbClr val="9999FF">
              <a:alpha val="49803"/>
            </a:srgbClr>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15" name="Google Shape;14;p1">
            <a:extLst>
              <a:ext uri="{FF2B5EF4-FFF2-40B4-BE49-F238E27FC236}">
                <a16:creationId xmlns:a16="http://schemas.microsoft.com/office/drawing/2014/main" id="{46713ED2-CA4B-2263-D7CA-2020CE8D6E1E}"/>
              </a:ext>
            </a:extLst>
          </p:cNvPr>
          <p:cNvSpPr/>
          <p:nvPr/>
        </p:nvSpPr>
        <p:spPr>
          <a:xfrm>
            <a:off x="9744075" y="-6647"/>
            <a:ext cx="2447925" cy="358775"/>
          </a:xfrm>
          <a:prstGeom prst="rect">
            <a:avLst/>
          </a:prstGeom>
          <a:solidFill>
            <a:srgbClr val="000066"/>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16" name="Google Shape;15;p1">
            <a:extLst>
              <a:ext uri="{FF2B5EF4-FFF2-40B4-BE49-F238E27FC236}">
                <a16:creationId xmlns:a16="http://schemas.microsoft.com/office/drawing/2014/main" id="{606EFEA8-08A3-9DFF-9F90-A5B8313CA042}"/>
              </a:ext>
            </a:extLst>
          </p:cNvPr>
          <p:cNvSpPr txBox="1"/>
          <p:nvPr/>
        </p:nvSpPr>
        <p:spPr>
          <a:xfrm>
            <a:off x="9867899" y="16867"/>
            <a:ext cx="2200275" cy="312145"/>
          </a:xfrm>
          <a:prstGeom prst="rect">
            <a:avLst/>
          </a:prstGeom>
          <a:noFill/>
          <a:ln>
            <a:noFill/>
          </a:ln>
        </p:spPr>
        <p:txBody>
          <a:bodyPr spcFirstLastPara="1" wrap="square" lIns="95750" tIns="47875" rIns="95750" bIns="47875" anchor="t" anchorCtr="0">
            <a:spAutoFit/>
          </a:bodyPr>
          <a:lstStyle/>
          <a:p>
            <a:pPr marL="0" marR="0" lvl="0" indent="0" algn="ctr" rtl="0">
              <a:spcBef>
                <a:spcPts val="0"/>
              </a:spcBef>
              <a:spcAft>
                <a:spcPts val="0"/>
              </a:spcAft>
              <a:buNone/>
            </a:pPr>
            <a:r>
              <a:rPr lang="en-US" sz="1400" b="1" i="0" u="none" strike="noStrike" cap="none" dirty="0">
                <a:solidFill>
                  <a:schemeClr val="lt1"/>
                </a:solidFill>
                <a:latin typeface="MS PGothic"/>
                <a:ea typeface="MS PGothic"/>
                <a:cs typeface="MS PGothic"/>
                <a:sym typeface="MS PGothic"/>
              </a:rPr>
              <a:t>https://www.jata-net.or.jp</a:t>
            </a:r>
            <a:endParaRPr dirty="0"/>
          </a:p>
        </p:txBody>
      </p:sp>
      <p:pic>
        <p:nvPicPr>
          <p:cNvPr id="17" name="Google Shape;16;p1" descr="横組みロゴ_透過">
            <a:extLst>
              <a:ext uri="{FF2B5EF4-FFF2-40B4-BE49-F238E27FC236}">
                <a16:creationId xmlns:a16="http://schemas.microsoft.com/office/drawing/2014/main" id="{FE155D0A-3A6A-63B9-7BCB-C63D7743D36A}"/>
              </a:ext>
            </a:extLst>
          </p:cNvPr>
          <p:cNvPicPr preferRelativeResize="0"/>
          <p:nvPr/>
        </p:nvPicPr>
        <p:blipFill rotWithShape="1">
          <a:blip r:embed="rId3">
            <a:alphaModFix/>
          </a:blip>
          <a:srcRect/>
          <a:stretch/>
        </p:blipFill>
        <p:spPr>
          <a:xfrm>
            <a:off x="159984" y="12014"/>
            <a:ext cx="1281113" cy="301625"/>
          </a:xfrm>
          <a:prstGeom prst="rect">
            <a:avLst/>
          </a:prstGeom>
          <a:noFill/>
          <a:ln>
            <a:noFill/>
          </a:ln>
        </p:spPr>
      </p:pic>
      <p:pic>
        <p:nvPicPr>
          <p:cNvPr id="20" name="Google Shape;18;p1">
            <a:extLst>
              <a:ext uri="{FF2B5EF4-FFF2-40B4-BE49-F238E27FC236}">
                <a16:creationId xmlns:a16="http://schemas.microsoft.com/office/drawing/2014/main" id="{CA09780B-181A-FCF8-22F9-0CC233A56193}"/>
              </a:ext>
            </a:extLst>
          </p:cNvPr>
          <p:cNvPicPr preferRelativeResize="0"/>
          <p:nvPr/>
        </p:nvPicPr>
        <p:blipFill rotWithShape="1">
          <a:blip r:embed="rId4">
            <a:alphaModFix/>
          </a:blip>
          <a:srcRect/>
          <a:stretch/>
        </p:blipFill>
        <p:spPr>
          <a:xfrm>
            <a:off x="8844833" y="18662"/>
            <a:ext cx="721339" cy="294039"/>
          </a:xfrm>
          <a:prstGeom prst="rect">
            <a:avLst/>
          </a:prstGeom>
          <a:noFill/>
          <a:ln>
            <a:noFill/>
          </a:ln>
        </p:spPr>
      </p:pic>
      <p:pic>
        <p:nvPicPr>
          <p:cNvPr id="21" name="Google Shape;19;p1">
            <a:extLst>
              <a:ext uri="{FF2B5EF4-FFF2-40B4-BE49-F238E27FC236}">
                <a16:creationId xmlns:a16="http://schemas.microsoft.com/office/drawing/2014/main" id="{5AF9B137-ABA6-B16F-DA7F-974B81832078}"/>
              </a:ext>
            </a:extLst>
          </p:cNvPr>
          <p:cNvPicPr preferRelativeResize="0"/>
          <p:nvPr/>
        </p:nvPicPr>
        <p:blipFill rotWithShape="1">
          <a:blip r:embed="rId5">
            <a:alphaModFix/>
          </a:blip>
          <a:srcRect/>
          <a:stretch/>
        </p:blipFill>
        <p:spPr>
          <a:xfrm>
            <a:off x="7063652" y="33355"/>
            <a:ext cx="565104" cy="297383"/>
          </a:xfrm>
          <a:prstGeom prst="rect">
            <a:avLst/>
          </a:prstGeom>
          <a:noFill/>
          <a:ln>
            <a:noFill/>
          </a:ln>
        </p:spPr>
      </p:pic>
      <p:pic>
        <p:nvPicPr>
          <p:cNvPr id="22" name="Google Shape;20;p1">
            <a:extLst>
              <a:ext uri="{FF2B5EF4-FFF2-40B4-BE49-F238E27FC236}">
                <a16:creationId xmlns:a16="http://schemas.microsoft.com/office/drawing/2014/main" id="{3C2B91D5-144A-D14E-80C3-412095D1FB6F}"/>
              </a:ext>
            </a:extLst>
          </p:cNvPr>
          <p:cNvPicPr preferRelativeResize="0"/>
          <p:nvPr/>
        </p:nvPicPr>
        <p:blipFill rotWithShape="1">
          <a:blip r:embed="rId6">
            <a:alphaModFix/>
          </a:blip>
          <a:srcRect/>
          <a:stretch/>
        </p:blipFill>
        <p:spPr>
          <a:xfrm>
            <a:off x="7653732" y="-39441"/>
            <a:ext cx="437655" cy="437655"/>
          </a:xfrm>
          <a:prstGeom prst="rect">
            <a:avLst/>
          </a:prstGeom>
          <a:noFill/>
          <a:ln>
            <a:noFill/>
          </a:ln>
        </p:spPr>
      </p:pic>
      <p:pic>
        <p:nvPicPr>
          <p:cNvPr id="25" name="Google Shape;21;p1">
            <a:extLst>
              <a:ext uri="{FF2B5EF4-FFF2-40B4-BE49-F238E27FC236}">
                <a16:creationId xmlns:a16="http://schemas.microsoft.com/office/drawing/2014/main" id="{CE2FE0D0-C902-E936-72DC-9622F6DAECE3}"/>
              </a:ext>
            </a:extLst>
          </p:cNvPr>
          <p:cNvPicPr preferRelativeResize="0"/>
          <p:nvPr/>
        </p:nvPicPr>
        <p:blipFill rotWithShape="1">
          <a:blip r:embed="rId7">
            <a:alphaModFix/>
          </a:blip>
          <a:srcRect/>
          <a:stretch/>
        </p:blipFill>
        <p:spPr>
          <a:xfrm>
            <a:off x="8146574" y="16841"/>
            <a:ext cx="643072" cy="322749"/>
          </a:xfrm>
          <a:prstGeom prst="rect">
            <a:avLst/>
          </a:prstGeom>
          <a:noFill/>
          <a:ln>
            <a:noFill/>
          </a:ln>
        </p:spPr>
      </p:pic>
      <p:pic>
        <p:nvPicPr>
          <p:cNvPr id="26" name="Google Shape;22;p1">
            <a:extLst>
              <a:ext uri="{FF2B5EF4-FFF2-40B4-BE49-F238E27FC236}">
                <a16:creationId xmlns:a16="http://schemas.microsoft.com/office/drawing/2014/main" id="{7AA64133-7AA1-1EA6-ED3E-73B7F232EF78}"/>
              </a:ext>
            </a:extLst>
          </p:cNvPr>
          <p:cNvPicPr preferRelativeResize="0"/>
          <p:nvPr/>
        </p:nvPicPr>
        <p:blipFill rotWithShape="1">
          <a:blip r:embed="rId8">
            <a:alphaModFix/>
          </a:blip>
          <a:srcRect/>
          <a:stretch/>
        </p:blipFill>
        <p:spPr>
          <a:xfrm>
            <a:off x="6387426" y="42525"/>
            <a:ext cx="565104" cy="279042"/>
          </a:xfrm>
          <a:prstGeom prst="rect">
            <a:avLst/>
          </a:prstGeom>
          <a:noFill/>
          <a:ln>
            <a:noFill/>
          </a:ln>
        </p:spPr>
      </p:pic>
      <p:sp>
        <p:nvSpPr>
          <p:cNvPr id="29" name="テキスト ボックス 28">
            <a:extLst>
              <a:ext uri="{FF2B5EF4-FFF2-40B4-BE49-F238E27FC236}">
                <a16:creationId xmlns:a16="http://schemas.microsoft.com/office/drawing/2014/main" id="{1ECF1B9B-3415-978B-3A0D-91C18F64CC63}"/>
              </a:ext>
            </a:extLst>
          </p:cNvPr>
          <p:cNvSpPr txBox="1"/>
          <p:nvPr/>
        </p:nvSpPr>
        <p:spPr>
          <a:xfrm>
            <a:off x="6251510" y="1694397"/>
            <a:ext cx="5460417" cy="3539430"/>
          </a:xfrm>
          <a:prstGeom prst="rect">
            <a:avLst/>
          </a:prstGeom>
          <a:noFill/>
        </p:spPr>
        <p:txBody>
          <a:bodyPr wrap="square" rtlCol="0">
            <a:spAutoFit/>
          </a:bodyPr>
          <a:lstStyle/>
          <a:p>
            <a:r>
              <a:rPr kumimoji="1" lang="en-US" altLang="ja-JP" sz="1600" b="1" dirty="0">
                <a:solidFill>
                  <a:srgbClr val="18AC04"/>
                </a:solidFill>
                <a:latin typeface="Meiryo UI" panose="020B0604030504040204" pitchFamily="50" charset="-128"/>
                <a:ea typeface="Meiryo UI" panose="020B0604030504040204" pitchFamily="50" charset="-128"/>
              </a:rPr>
              <a:t>Ⅰ.</a:t>
            </a:r>
            <a:r>
              <a:rPr kumimoji="1" lang="ja-JP" altLang="en-US" sz="1600" b="1" dirty="0">
                <a:solidFill>
                  <a:srgbClr val="18AC04"/>
                </a:solidFill>
                <a:latin typeface="Meiryo UI" panose="020B0604030504040204" pitchFamily="50" charset="-128"/>
                <a:ea typeface="Meiryo UI" panose="020B0604030504040204" pitchFamily="50" charset="-128"/>
              </a:rPr>
              <a:t>マナー違反</a:t>
            </a:r>
            <a:r>
              <a:rPr kumimoji="1" lang="ja-JP" altLang="en-US" sz="1600" dirty="0">
                <a:latin typeface="Meiryo UI" panose="020B0604030504040204" pitchFamily="50" charset="-128"/>
                <a:ea typeface="Meiryo UI" panose="020B0604030504040204" pitchFamily="50" charset="-128"/>
              </a:rPr>
              <a:t>　</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（課　 題） ●</a:t>
            </a:r>
            <a:r>
              <a:rPr lang="ja-JP" altLang="en-US" sz="1600" dirty="0">
                <a:latin typeface="Meiryo UI" panose="020B0604030504040204" pitchFamily="50" charset="-128"/>
                <a:ea typeface="Meiryo UI" panose="020B0604030504040204" pitchFamily="50" charset="-128"/>
              </a:rPr>
              <a:t>地域住民への影響、自然、文化遺産の破壊</a:t>
            </a:r>
            <a:endParaRPr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（打開策）</a:t>
            </a:r>
            <a:r>
              <a:rPr lang="ja-JP" altLang="en-US" sz="1600" dirty="0">
                <a:latin typeface="Meiryo UI" panose="020B0604030504040204" pitchFamily="50" charset="-128"/>
                <a:ea typeface="Meiryo UI" panose="020B0604030504040204" pitchFamily="50" charset="-128"/>
              </a:rPr>
              <a:t> ●マナー周知活動を業界全体で取組む。</a:t>
            </a:r>
            <a:endParaRPr kumimoji="1" lang="en-US" altLang="ja-JP" sz="1600" dirty="0">
              <a:latin typeface="Meiryo UI" panose="020B0604030504040204" pitchFamily="50" charset="-128"/>
              <a:ea typeface="Meiryo UI" panose="020B0604030504040204" pitchFamily="50" charset="-128"/>
            </a:endParaRPr>
          </a:p>
          <a:p>
            <a:r>
              <a:rPr lang="en-US" altLang="ja-JP" sz="1600" b="1" dirty="0">
                <a:solidFill>
                  <a:srgbClr val="18AC04"/>
                </a:solidFill>
                <a:latin typeface="Meiryo UI" panose="020B0604030504040204" pitchFamily="50" charset="-128"/>
                <a:ea typeface="Meiryo UI" panose="020B0604030504040204" pitchFamily="50" charset="-128"/>
              </a:rPr>
              <a:t>Ⅱ. </a:t>
            </a:r>
            <a:r>
              <a:rPr lang="ja-JP" altLang="en-US" sz="1600" b="1" dirty="0">
                <a:solidFill>
                  <a:srgbClr val="18AC04"/>
                </a:solidFill>
                <a:latin typeface="Meiryo UI" panose="020B0604030504040204" pitchFamily="50" charset="-128"/>
                <a:ea typeface="Meiryo UI" panose="020B0604030504040204" pitchFamily="50" charset="-128"/>
              </a:rPr>
              <a:t>局地的な観光客の集中の緩和</a:t>
            </a:r>
            <a:r>
              <a:rPr kumimoji="1" lang="ja-JP" altLang="en-US" sz="1600" dirty="0">
                <a:latin typeface="Meiryo UI" panose="020B0604030504040204" pitchFamily="50" charset="-128"/>
                <a:ea typeface="Meiryo UI" panose="020B0604030504040204" pitchFamily="50" charset="-128"/>
              </a:rPr>
              <a:t>　</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（課   題） ●</a:t>
            </a:r>
            <a:r>
              <a:rPr kumimoji="1" lang="ja-JP" altLang="en-US" sz="1600" dirty="0">
                <a:latin typeface="Meiryo UI" panose="020B0604030504040204" pitchFamily="50" charset="-128"/>
                <a:ea typeface="Meiryo UI" panose="020B0604030504040204" pitchFamily="50" charset="-128"/>
              </a:rPr>
              <a:t>社会問題化している地域の正確な把握</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（打開策） ①混雑状況の情報発信によりリスクヘッジ</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②地域分散・地方誘客</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・農林水産省と連携した農泊の推進</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・環境省と連携した国立公園誘客の推進</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・発地・訪問地域・季節の分散した商品造成</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・地方路線特別料金の設定による地方誘客</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③日本人の休日分散を働きかける。</a:t>
            </a:r>
            <a:endParaRPr lang="en-US" altLang="ja-JP" sz="1600" dirty="0">
              <a:latin typeface="Meiryo UI" panose="020B0604030504040204" pitchFamily="50" charset="-128"/>
              <a:ea typeface="Meiryo UI" panose="020B0604030504040204" pitchFamily="50" charset="-128"/>
            </a:endParaRPr>
          </a:p>
          <a:p>
            <a:r>
              <a:rPr lang="en-US" altLang="ja-JP" sz="1600" b="1" dirty="0">
                <a:solidFill>
                  <a:srgbClr val="18AC04"/>
                </a:solidFill>
                <a:latin typeface="Meiryo UI" panose="020B0604030504040204" pitchFamily="50" charset="-128"/>
                <a:ea typeface="Meiryo UI" panose="020B0604030504040204" pitchFamily="50" charset="-128"/>
              </a:rPr>
              <a:t>Ⅲ. </a:t>
            </a:r>
            <a:r>
              <a:rPr lang="ja-JP" altLang="en-US" sz="1600" b="1" dirty="0">
                <a:solidFill>
                  <a:srgbClr val="18AC04"/>
                </a:solidFill>
                <a:latin typeface="Meiryo UI" panose="020B0604030504040204" pitchFamily="50" charset="-128"/>
                <a:ea typeface="Meiryo UI" panose="020B0604030504040204" pitchFamily="50" charset="-128"/>
              </a:rPr>
              <a:t>オーバーツーリズムへ</a:t>
            </a:r>
            <a:r>
              <a:rPr kumimoji="1" lang="ja-JP" altLang="en-US" sz="1600" b="1" dirty="0">
                <a:solidFill>
                  <a:srgbClr val="18AC04"/>
                </a:solidFill>
                <a:latin typeface="Meiryo UI" panose="020B0604030504040204" pitchFamily="50" charset="-128"/>
                <a:ea typeface="Meiryo UI" panose="020B0604030504040204" pitchFamily="50" charset="-128"/>
              </a:rPr>
              <a:t>の過剰反応の是正</a:t>
            </a:r>
            <a:r>
              <a:rPr kumimoji="1" lang="ja-JP" altLang="en-US" sz="1600" dirty="0">
                <a:latin typeface="Meiryo UI" panose="020B0604030504040204" pitchFamily="50" charset="-128"/>
                <a:ea typeface="Meiryo UI" panose="020B0604030504040204" pitchFamily="50" charset="-128"/>
              </a:rPr>
              <a:t>　</a:t>
            </a:r>
            <a:endParaRPr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（課　題）　</a:t>
            </a:r>
            <a:r>
              <a:rPr lang="ja-JP" altLang="en-US" sz="1600" dirty="0">
                <a:latin typeface="Meiryo UI" panose="020B0604030504040204" pitchFamily="50" charset="-128"/>
                <a:ea typeface="Meiryo UI" panose="020B0604030504040204" pitchFamily="50" charset="-128"/>
              </a:rPr>
              <a:t>●</a:t>
            </a:r>
            <a:r>
              <a:rPr kumimoji="1" lang="ja-JP" altLang="en-US" sz="1600" dirty="0">
                <a:latin typeface="Meiryo UI" panose="020B0604030504040204" pitchFamily="50" charset="-128"/>
                <a:ea typeface="Meiryo UI" panose="020B0604030504040204" pitchFamily="50" charset="-128"/>
              </a:rPr>
              <a:t>インバウンドの正しい評価を周知していく。</a:t>
            </a:r>
            <a:endParaRPr kumimoji="1" lang="en-US" altLang="ja-JP" sz="1600" dirty="0">
              <a:latin typeface="Meiryo UI" panose="020B0604030504040204" pitchFamily="50" charset="-128"/>
              <a:ea typeface="Meiryo UI" panose="020B0604030504040204" pitchFamily="50" charset="-128"/>
            </a:endParaRPr>
          </a:p>
        </p:txBody>
      </p:sp>
      <p:sp>
        <p:nvSpPr>
          <p:cNvPr id="2" name="下矢印 10">
            <a:extLst>
              <a:ext uri="{FF2B5EF4-FFF2-40B4-BE49-F238E27FC236}">
                <a16:creationId xmlns:a16="http://schemas.microsoft.com/office/drawing/2014/main" id="{889412A8-9250-538F-D337-5D171A22B679}"/>
              </a:ext>
            </a:extLst>
          </p:cNvPr>
          <p:cNvSpPr/>
          <p:nvPr/>
        </p:nvSpPr>
        <p:spPr>
          <a:xfrm>
            <a:off x="5459093" y="5583531"/>
            <a:ext cx="1261670" cy="345626"/>
          </a:xfrm>
          <a:prstGeom prst="downArrow">
            <a:avLst>
              <a:gd name="adj1" fmla="val 50000"/>
              <a:gd name="adj2" fmla="val 100000"/>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正方形/長方形 2">
            <a:extLst>
              <a:ext uri="{FF2B5EF4-FFF2-40B4-BE49-F238E27FC236}">
                <a16:creationId xmlns:a16="http://schemas.microsoft.com/office/drawing/2014/main" id="{4A8EDE16-7C5D-A24E-95C6-8B26B73F59FC}"/>
              </a:ext>
            </a:extLst>
          </p:cNvPr>
          <p:cNvSpPr/>
          <p:nvPr/>
        </p:nvSpPr>
        <p:spPr>
          <a:xfrm>
            <a:off x="475860" y="6013370"/>
            <a:ext cx="11236067" cy="41971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latin typeface="Meiryo UI" panose="020B0604030504040204" pitchFamily="50" charset="-128"/>
                <a:ea typeface="Meiryo UI" panose="020B0604030504040204" pitchFamily="50" charset="-128"/>
              </a:rPr>
              <a:t>官・民・地域連携による訪日インバウンドの質的向上の追求とツアーオペレーター品質認証制度の活用</a:t>
            </a:r>
          </a:p>
        </p:txBody>
      </p:sp>
      <p:sp>
        <p:nvSpPr>
          <p:cNvPr id="13" name="テキスト ボックス 13">
            <a:extLst>
              <a:ext uri="{FF2B5EF4-FFF2-40B4-BE49-F238E27FC236}">
                <a16:creationId xmlns:a16="http://schemas.microsoft.com/office/drawing/2014/main" id="{B97528DD-73A9-9712-C556-115B485CE0A3}"/>
              </a:ext>
            </a:extLst>
          </p:cNvPr>
          <p:cNvSpPr txBox="1"/>
          <p:nvPr/>
        </p:nvSpPr>
        <p:spPr>
          <a:xfrm>
            <a:off x="55370" y="6550675"/>
            <a:ext cx="11941877" cy="264800"/>
          </a:xfrm>
          <a:prstGeom prst="rect">
            <a:avLst/>
          </a:prstGeom>
          <a:noFill/>
        </p:spPr>
        <p:txBody>
          <a:bodyPr wrap="square" rtlCol="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rtl="0">
              <a:spcBef>
                <a:spcPts val="0"/>
              </a:spcBef>
              <a:spcAft>
                <a:spcPts val="0"/>
              </a:spcAft>
              <a:buClr>
                <a:srgbClr val="000000"/>
              </a:buClr>
              <a:buSzPts val="1000"/>
              <a:buFont typeface="Arial"/>
              <a:buNone/>
            </a:pPr>
            <a:r>
              <a:rPr lang="en-US" altLang="ja-JP" sz="1200" b="0" i="0" u="none" strike="noStrike" cap="none" dirty="0">
                <a:solidFill>
                  <a:srgbClr val="000000"/>
                </a:solidFill>
                <a:latin typeface="Meiryo UI" panose="020B0604030504040204" pitchFamily="50" charset="-128"/>
                <a:ea typeface="Meiryo UI" panose="020B0604030504040204" pitchFamily="50" charset="-128"/>
                <a:cs typeface="Arial"/>
                <a:sym typeface="Arial"/>
              </a:rPr>
              <a:t>Copyright © 2023  JATA  All rights reserved. </a:t>
            </a:r>
            <a:r>
              <a:rPr lang="ja-JP" altLang="en-US" sz="1200" b="0" i="0" u="none" strike="noStrike" cap="none" dirty="0">
                <a:solidFill>
                  <a:srgbClr val="000000"/>
                </a:solidFill>
                <a:latin typeface="Meiryo UI" panose="020B0604030504040204" pitchFamily="50" charset="-128"/>
                <a:ea typeface="Meiryo UI" panose="020B0604030504040204" pitchFamily="50" charset="-128"/>
                <a:cs typeface="Arial"/>
                <a:sym typeface="Arial"/>
              </a:rPr>
              <a:t>禁無断転載・複製</a:t>
            </a:r>
          </a:p>
        </p:txBody>
      </p:sp>
      <p:cxnSp>
        <p:nvCxnSpPr>
          <p:cNvPr id="14" name="直線コネクタ 13">
            <a:extLst>
              <a:ext uri="{FF2B5EF4-FFF2-40B4-BE49-F238E27FC236}">
                <a16:creationId xmlns:a16="http://schemas.microsoft.com/office/drawing/2014/main" id="{18F3509D-F9EC-01A2-0C16-2BE4F946DED1}"/>
              </a:ext>
            </a:extLst>
          </p:cNvPr>
          <p:cNvCxnSpPr>
            <a:cxnSpLocks/>
          </p:cNvCxnSpPr>
          <p:nvPr/>
        </p:nvCxnSpPr>
        <p:spPr>
          <a:xfrm>
            <a:off x="396000" y="1019011"/>
            <a:ext cx="11400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80E4D4E4-BC0C-868B-8025-5963DD5372BE}"/>
              </a:ext>
            </a:extLst>
          </p:cNvPr>
          <p:cNvSpPr txBox="1"/>
          <p:nvPr/>
        </p:nvSpPr>
        <p:spPr>
          <a:xfrm>
            <a:off x="396000" y="473854"/>
            <a:ext cx="11400000" cy="461665"/>
          </a:xfrm>
          <a:prstGeom prst="rect">
            <a:avLst/>
          </a:prstGeom>
          <a:noFill/>
        </p:spPr>
        <p:txBody>
          <a:bodyPr wrap="square" rtlCol="0">
            <a:spAutoFit/>
          </a:bodyPr>
          <a:lstStyle/>
          <a:p>
            <a:pPr eaLnBrk="1" hangingPunct="1">
              <a:spcBef>
                <a:spcPct val="0"/>
              </a:spcBef>
              <a:buClrTx/>
              <a:buSzTx/>
              <a:buFontTx/>
              <a:buNone/>
            </a:pP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Ⅱ. </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持続可能な観光産業発展への課題と打開策～訪日需要回復における対応～</a:t>
            </a:r>
          </a:p>
        </p:txBody>
      </p:sp>
      <p:sp>
        <p:nvSpPr>
          <p:cNvPr id="8" name="スライド番号プレースホルダー 1">
            <a:extLst>
              <a:ext uri="{FF2B5EF4-FFF2-40B4-BE49-F238E27FC236}">
                <a16:creationId xmlns:a16="http://schemas.microsoft.com/office/drawing/2014/main" id="{7762D033-9B7C-E44A-E6AD-4788D3882693}"/>
              </a:ext>
            </a:extLst>
          </p:cNvPr>
          <p:cNvSpPr>
            <a:spLocks noGrp="1"/>
          </p:cNvSpPr>
          <p:nvPr>
            <p:ph type="sldNum" sz="quarter" idx="12"/>
          </p:nvPr>
        </p:nvSpPr>
        <p:spPr>
          <a:xfrm>
            <a:off x="9254047" y="6330919"/>
            <a:ext cx="2743200" cy="365125"/>
          </a:xfrm>
        </p:spPr>
        <p:txBody>
          <a:bodyPr/>
          <a:lstStyle/>
          <a:p>
            <a:fld id="{777E92DA-E93F-413A-B94B-B30CB0038C2F}" type="slidenum">
              <a:rPr lang="en-US" altLang="ja-JP" sz="1800" b="1" smtClean="0"/>
              <a:pPr/>
              <a:t>6</a:t>
            </a:fld>
            <a:endParaRPr lang="en-US" altLang="ja-JP" sz="1800" b="1" dirty="0"/>
          </a:p>
        </p:txBody>
      </p:sp>
    </p:spTree>
    <p:extLst>
      <p:ext uri="{BB962C8B-B14F-4D97-AF65-F5344CB8AC3E}">
        <p14:creationId xmlns:p14="http://schemas.microsoft.com/office/powerpoint/2010/main" val="42023270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楕円 44">
            <a:extLst>
              <a:ext uri="{FF2B5EF4-FFF2-40B4-BE49-F238E27FC236}">
                <a16:creationId xmlns:a16="http://schemas.microsoft.com/office/drawing/2014/main" id="{39FCE369-CCF9-2FE3-318C-6B532A1908E4}"/>
              </a:ext>
            </a:extLst>
          </p:cNvPr>
          <p:cNvSpPr/>
          <p:nvPr/>
        </p:nvSpPr>
        <p:spPr>
          <a:xfrm>
            <a:off x="1775286" y="4726557"/>
            <a:ext cx="1340258" cy="1333438"/>
          </a:xfrm>
          <a:prstGeom prst="ellipse">
            <a:avLst/>
          </a:prstGeom>
          <a:solidFill>
            <a:srgbClr val="ED8BD6"/>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endParaRPr>
          </a:p>
        </p:txBody>
      </p:sp>
      <p:sp>
        <p:nvSpPr>
          <p:cNvPr id="4" name="Google Shape;10;p1">
            <a:extLst>
              <a:ext uri="{FF2B5EF4-FFF2-40B4-BE49-F238E27FC236}">
                <a16:creationId xmlns:a16="http://schemas.microsoft.com/office/drawing/2014/main" id="{5E6FD427-15F3-73FA-349D-09E49B929BDF}"/>
              </a:ext>
            </a:extLst>
          </p:cNvPr>
          <p:cNvSpPr/>
          <p:nvPr/>
        </p:nvSpPr>
        <p:spPr>
          <a:xfrm>
            <a:off x="-1" y="0"/>
            <a:ext cx="9744073" cy="358775"/>
          </a:xfrm>
          <a:prstGeom prst="rect">
            <a:avLst/>
          </a:prstGeom>
          <a:solidFill>
            <a:srgbClr val="9999FF">
              <a:alpha val="49803"/>
            </a:srgbClr>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5" name="Google Shape;14;p1">
            <a:extLst>
              <a:ext uri="{FF2B5EF4-FFF2-40B4-BE49-F238E27FC236}">
                <a16:creationId xmlns:a16="http://schemas.microsoft.com/office/drawing/2014/main" id="{F6FA2631-DC6A-5391-5B5D-14BC69C47B1A}"/>
              </a:ext>
            </a:extLst>
          </p:cNvPr>
          <p:cNvSpPr/>
          <p:nvPr/>
        </p:nvSpPr>
        <p:spPr>
          <a:xfrm>
            <a:off x="9744075" y="-6647"/>
            <a:ext cx="2447925" cy="358775"/>
          </a:xfrm>
          <a:prstGeom prst="rect">
            <a:avLst/>
          </a:prstGeom>
          <a:solidFill>
            <a:srgbClr val="000066"/>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6" name="Google Shape;15;p1">
            <a:extLst>
              <a:ext uri="{FF2B5EF4-FFF2-40B4-BE49-F238E27FC236}">
                <a16:creationId xmlns:a16="http://schemas.microsoft.com/office/drawing/2014/main" id="{EE032B80-FDFA-3921-51D0-1649D7ED6045}"/>
              </a:ext>
            </a:extLst>
          </p:cNvPr>
          <p:cNvSpPr txBox="1"/>
          <p:nvPr/>
        </p:nvSpPr>
        <p:spPr>
          <a:xfrm>
            <a:off x="9867899" y="16867"/>
            <a:ext cx="2200275" cy="312145"/>
          </a:xfrm>
          <a:prstGeom prst="rect">
            <a:avLst/>
          </a:prstGeom>
          <a:noFill/>
          <a:ln>
            <a:noFill/>
          </a:ln>
        </p:spPr>
        <p:txBody>
          <a:bodyPr spcFirstLastPara="1" wrap="square" lIns="95750" tIns="47875" rIns="95750" bIns="47875" anchor="t" anchorCtr="0">
            <a:spAutoFit/>
          </a:bodyPr>
          <a:lstStyle/>
          <a:p>
            <a:pPr marL="0" marR="0" lvl="0" indent="0" algn="ctr" rtl="0">
              <a:spcBef>
                <a:spcPts val="0"/>
              </a:spcBef>
              <a:spcAft>
                <a:spcPts val="0"/>
              </a:spcAft>
              <a:buNone/>
            </a:pPr>
            <a:r>
              <a:rPr lang="en-US" sz="1400" b="1" i="0" u="none" strike="noStrike" cap="none" dirty="0">
                <a:solidFill>
                  <a:schemeClr val="lt1"/>
                </a:solidFill>
                <a:latin typeface="MS PGothic"/>
                <a:ea typeface="MS PGothic"/>
                <a:cs typeface="MS PGothic"/>
                <a:sym typeface="MS PGothic"/>
              </a:rPr>
              <a:t>https://www.jata-net.or.jp</a:t>
            </a:r>
            <a:endParaRPr dirty="0"/>
          </a:p>
        </p:txBody>
      </p:sp>
      <p:pic>
        <p:nvPicPr>
          <p:cNvPr id="7" name="Google Shape;16;p1" descr="横組みロゴ_透過">
            <a:extLst>
              <a:ext uri="{FF2B5EF4-FFF2-40B4-BE49-F238E27FC236}">
                <a16:creationId xmlns:a16="http://schemas.microsoft.com/office/drawing/2014/main" id="{BE3033A1-E4DC-C1A3-0702-C301452BA137}"/>
              </a:ext>
            </a:extLst>
          </p:cNvPr>
          <p:cNvPicPr preferRelativeResize="0"/>
          <p:nvPr/>
        </p:nvPicPr>
        <p:blipFill rotWithShape="1">
          <a:blip r:embed="rId2">
            <a:alphaModFix/>
          </a:blip>
          <a:srcRect/>
          <a:stretch/>
        </p:blipFill>
        <p:spPr>
          <a:xfrm>
            <a:off x="123826" y="12014"/>
            <a:ext cx="1281113" cy="301625"/>
          </a:xfrm>
          <a:prstGeom prst="rect">
            <a:avLst/>
          </a:prstGeom>
          <a:noFill/>
          <a:ln>
            <a:noFill/>
          </a:ln>
        </p:spPr>
      </p:pic>
      <p:pic>
        <p:nvPicPr>
          <p:cNvPr id="8" name="Google Shape;18;p1">
            <a:extLst>
              <a:ext uri="{FF2B5EF4-FFF2-40B4-BE49-F238E27FC236}">
                <a16:creationId xmlns:a16="http://schemas.microsoft.com/office/drawing/2014/main" id="{F786F250-39FA-D4E7-B1D1-E27F973C3662}"/>
              </a:ext>
            </a:extLst>
          </p:cNvPr>
          <p:cNvPicPr preferRelativeResize="0"/>
          <p:nvPr/>
        </p:nvPicPr>
        <p:blipFill rotWithShape="1">
          <a:blip r:embed="rId3">
            <a:alphaModFix/>
          </a:blip>
          <a:srcRect/>
          <a:stretch/>
        </p:blipFill>
        <p:spPr>
          <a:xfrm>
            <a:off x="8844833" y="18662"/>
            <a:ext cx="721339" cy="294039"/>
          </a:xfrm>
          <a:prstGeom prst="rect">
            <a:avLst/>
          </a:prstGeom>
          <a:noFill/>
          <a:ln>
            <a:noFill/>
          </a:ln>
        </p:spPr>
      </p:pic>
      <p:pic>
        <p:nvPicPr>
          <p:cNvPr id="9" name="Google Shape;19;p1">
            <a:extLst>
              <a:ext uri="{FF2B5EF4-FFF2-40B4-BE49-F238E27FC236}">
                <a16:creationId xmlns:a16="http://schemas.microsoft.com/office/drawing/2014/main" id="{0FD95B21-10DC-7EDB-779B-452867BA45F6}"/>
              </a:ext>
            </a:extLst>
          </p:cNvPr>
          <p:cNvPicPr preferRelativeResize="0"/>
          <p:nvPr/>
        </p:nvPicPr>
        <p:blipFill rotWithShape="1">
          <a:blip r:embed="rId4">
            <a:alphaModFix/>
          </a:blip>
          <a:srcRect/>
          <a:stretch/>
        </p:blipFill>
        <p:spPr>
          <a:xfrm>
            <a:off x="7027497" y="33355"/>
            <a:ext cx="565104" cy="297383"/>
          </a:xfrm>
          <a:prstGeom prst="rect">
            <a:avLst/>
          </a:prstGeom>
          <a:noFill/>
          <a:ln>
            <a:noFill/>
          </a:ln>
        </p:spPr>
      </p:pic>
      <p:pic>
        <p:nvPicPr>
          <p:cNvPr id="10" name="Google Shape;20;p1">
            <a:extLst>
              <a:ext uri="{FF2B5EF4-FFF2-40B4-BE49-F238E27FC236}">
                <a16:creationId xmlns:a16="http://schemas.microsoft.com/office/drawing/2014/main" id="{4D7DB06D-FA22-1115-6029-91A88E509070}"/>
              </a:ext>
            </a:extLst>
          </p:cNvPr>
          <p:cNvPicPr preferRelativeResize="0"/>
          <p:nvPr/>
        </p:nvPicPr>
        <p:blipFill rotWithShape="1">
          <a:blip r:embed="rId5">
            <a:alphaModFix/>
          </a:blip>
          <a:srcRect/>
          <a:stretch/>
        </p:blipFill>
        <p:spPr>
          <a:xfrm>
            <a:off x="7653732" y="-39441"/>
            <a:ext cx="437655" cy="437655"/>
          </a:xfrm>
          <a:prstGeom prst="rect">
            <a:avLst/>
          </a:prstGeom>
          <a:noFill/>
          <a:ln>
            <a:noFill/>
          </a:ln>
        </p:spPr>
      </p:pic>
      <p:pic>
        <p:nvPicPr>
          <p:cNvPr id="11" name="Google Shape;21;p1">
            <a:extLst>
              <a:ext uri="{FF2B5EF4-FFF2-40B4-BE49-F238E27FC236}">
                <a16:creationId xmlns:a16="http://schemas.microsoft.com/office/drawing/2014/main" id="{51CAC439-12F3-D3E1-075F-27F66A964CFE}"/>
              </a:ext>
            </a:extLst>
          </p:cNvPr>
          <p:cNvPicPr preferRelativeResize="0"/>
          <p:nvPr/>
        </p:nvPicPr>
        <p:blipFill rotWithShape="1">
          <a:blip r:embed="rId6">
            <a:alphaModFix/>
          </a:blip>
          <a:srcRect/>
          <a:stretch/>
        </p:blipFill>
        <p:spPr>
          <a:xfrm>
            <a:off x="8146574" y="16841"/>
            <a:ext cx="643072" cy="322749"/>
          </a:xfrm>
          <a:prstGeom prst="rect">
            <a:avLst/>
          </a:prstGeom>
          <a:noFill/>
          <a:ln>
            <a:noFill/>
          </a:ln>
        </p:spPr>
      </p:pic>
      <p:pic>
        <p:nvPicPr>
          <p:cNvPr id="12" name="Google Shape;22;p1">
            <a:extLst>
              <a:ext uri="{FF2B5EF4-FFF2-40B4-BE49-F238E27FC236}">
                <a16:creationId xmlns:a16="http://schemas.microsoft.com/office/drawing/2014/main" id="{5193A6C0-1E1B-135F-F2AD-4D848EF2D095}"/>
              </a:ext>
            </a:extLst>
          </p:cNvPr>
          <p:cNvPicPr preferRelativeResize="0"/>
          <p:nvPr/>
        </p:nvPicPr>
        <p:blipFill rotWithShape="1">
          <a:blip r:embed="rId7">
            <a:alphaModFix/>
          </a:blip>
          <a:srcRect/>
          <a:stretch/>
        </p:blipFill>
        <p:spPr>
          <a:xfrm>
            <a:off x="6351268" y="42525"/>
            <a:ext cx="565104" cy="279042"/>
          </a:xfrm>
          <a:prstGeom prst="rect">
            <a:avLst/>
          </a:prstGeom>
          <a:noFill/>
          <a:ln>
            <a:noFill/>
          </a:ln>
        </p:spPr>
      </p:pic>
      <p:cxnSp>
        <p:nvCxnSpPr>
          <p:cNvPr id="16" name="直線コネクタ 15">
            <a:extLst>
              <a:ext uri="{FF2B5EF4-FFF2-40B4-BE49-F238E27FC236}">
                <a16:creationId xmlns:a16="http://schemas.microsoft.com/office/drawing/2014/main" id="{EDA0C035-58C4-BF82-C492-B5E096D37BB6}"/>
              </a:ext>
            </a:extLst>
          </p:cNvPr>
          <p:cNvCxnSpPr>
            <a:cxnSpLocks/>
          </p:cNvCxnSpPr>
          <p:nvPr/>
        </p:nvCxnSpPr>
        <p:spPr>
          <a:xfrm>
            <a:off x="396000" y="1019011"/>
            <a:ext cx="11400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テキスト ボックス 18">
            <a:extLst>
              <a:ext uri="{FF2B5EF4-FFF2-40B4-BE49-F238E27FC236}">
                <a16:creationId xmlns:a16="http://schemas.microsoft.com/office/drawing/2014/main" id="{AC8E7C4C-2760-EE0A-83A2-CE85C5AC7745}"/>
              </a:ext>
            </a:extLst>
          </p:cNvPr>
          <p:cNvSpPr txBox="1"/>
          <p:nvPr/>
        </p:nvSpPr>
        <p:spPr>
          <a:xfrm>
            <a:off x="396000" y="473854"/>
            <a:ext cx="11400000" cy="461665"/>
          </a:xfrm>
          <a:prstGeom prst="rect">
            <a:avLst/>
          </a:prstGeom>
          <a:noFill/>
        </p:spPr>
        <p:txBody>
          <a:bodyPr wrap="square" rtlCol="0">
            <a:spAutoFit/>
          </a:bodyPr>
          <a:lstStyle/>
          <a:p>
            <a:pPr>
              <a:spcBef>
                <a:spcPct val="0"/>
              </a:spcBef>
            </a:pP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Ⅱ. </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持続可能な観光に向けての取組み①</a:t>
            </a: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-1</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a:t>
            </a: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JATA</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の取組み～　</a:t>
            </a:r>
          </a:p>
        </p:txBody>
      </p:sp>
      <p:sp>
        <p:nvSpPr>
          <p:cNvPr id="17" name="下矢印 10">
            <a:extLst>
              <a:ext uri="{FF2B5EF4-FFF2-40B4-BE49-F238E27FC236}">
                <a16:creationId xmlns:a16="http://schemas.microsoft.com/office/drawing/2014/main" id="{D890635B-4576-7C4F-FC7A-67C25C4D8B88}"/>
              </a:ext>
            </a:extLst>
          </p:cNvPr>
          <p:cNvSpPr/>
          <p:nvPr/>
        </p:nvSpPr>
        <p:spPr>
          <a:xfrm rot="16200000">
            <a:off x="3375505" y="4183218"/>
            <a:ext cx="1093281" cy="568376"/>
          </a:xfrm>
          <a:prstGeom prst="downArrow">
            <a:avLst>
              <a:gd name="adj1" fmla="val 50000"/>
              <a:gd name="adj2" fmla="val 100000"/>
            </a:avLst>
          </a:prstGeom>
          <a:solidFill>
            <a:schemeClr val="accent4">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 name="円/楕円 16">
            <a:extLst>
              <a:ext uri="{FF2B5EF4-FFF2-40B4-BE49-F238E27FC236}">
                <a16:creationId xmlns:a16="http://schemas.microsoft.com/office/drawing/2014/main" id="{59DED547-88D0-E8E1-A120-E208493E72D7}"/>
              </a:ext>
            </a:extLst>
          </p:cNvPr>
          <p:cNvSpPr/>
          <p:nvPr/>
        </p:nvSpPr>
        <p:spPr>
          <a:xfrm rot="20945818">
            <a:off x="5008743" y="1854506"/>
            <a:ext cx="1768956" cy="723205"/>
          </a:xfrm>
          <a:prstGeom prst="ellipse">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600" b="1" dirty="0">
                <a:solidFill>
                  <a:schemeClr val="tx1">
                    <a:lumMod val="75000"/>
                    <a:lumOff val="25000"/>
                  </a:schemeClr>
                </a:solidFill>
                <a:latin typeface="Meiryo UI" panose="020B0604030504040204" pitchFamily="50" charset="-128"/>
                <a:ea typeface="Meiryo UI" panose="020B0604030504040204" pitchFamily="50" charset="-128"/>
              </a:rPr>
              <a:t>事業者への</a:t>
            </a:r>
            <a:endParaRPr kumimoji="1" lang="en-US" altLang="ja-JP" sz="1600" b="1" dirty="0">
              <a:solidFill>
                <a:schemeClr val="tx1">
                  <a:lumMod val="75000"/>
                  <a:lumOff val="25000"/>
                </a:schemeClr>
              </a:solidFill>
              <a:latin typeface="Meiryo UI" panose="020B0604030504040204" pitchFamily="50" charset="-128"/>
              <a:ea typeface="Meiryo UI" panose="020B0604030504040204" pitchFamily="50" charset="-128"/>
            </a:endParaRPr>
          </a:p>
          <a:p>
            <a:pPr algn="ctr"/>
            <a:r>
              <a:rPr lang="ja-JP" altLang="en-US" sz="1600" b="1" dirty="0">
                <a:solidFill>
                  <a:schemeClr val="tx1">
                    <a:lumMod val="75000"/>
                    <a:lumOff val="25000"/>
                  </a:schemeClr>
                </a:solidFill>
                <a:latin typeface="Meiryo UI" panose="020B0604030504040204" pitchFamily="50" charset="-128"/>
                <a:ea typeface="Meiryo UI" panose="020B0604030504040204" pitchFamily="50" charset="-128"/>
              </a:rPr>
              <a:t>評価基準</a:t>
            </a:r>
            <a:endParaRPr kumimoji="1" lang="ja-JP" altLang="en-US" sz="1600" b="1"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28" name="円/楕円 16">
            <a:extLst>
              <a:ext uri="{FF2B5EF4-FFF2-40B4-BE49-F238E27FC236}">
                <a16:creationId xmlns:a16="http://schemas.microsoft.com/office/drawing/2014/main" id="{F41F7812-C2BB-90E2-7164-A195A694E47A}"/>
              </a:ext>
            </a:extLst>
          </p:cNvPr>
          <p:cNvSpPr/>
          <p:nvPr/>
        </p:nvSpPr>
        <p:spPr>
          <a:xfrm rot="20945818">
            <a:off x="1542631" y="1877385"/>
            <a:ext cx="1768956" cy="723205"/>
          </a:xfrm>
          <a:prstGeom prst="ellipse">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600" b="1" dirty="0">
                <a:solidFill>
                  <a:schemeClr val="tx1">
                    <a:lumMod val="75000"/>
                    <a:lumOff val="25000"/>
                  </a:schemeClr>
                </a:solidFill>
                <a:latin typeface="Meiryo UI" panose="020B0604030504040204" pitchFamily="50" charset="-128"/>
                <a:ea typeface="Meiryo UI" panose="020B0604030504040204" pitchFamily="50" charset="-128"/>
              </a:rPr>
              <a:t>理念</a:t>
            </a:r>
          </a:p>
        </p:txBody>
      </p:sp>
      <p:sp>
        <p:nvSpPr>
          <p:cNvPr id="29" name="円/楕円 16">
            <a:extLst>
              <a:ext uri="{FF2B5EF4-FFF2-40B4-BE49-F238E27FC236}">
                <a16:creationId xmlns:a16="http://schemas.microsoft.com/office/drawing/2014/main" id="{1B564F5D-7978-9E28-BCDE-F6B96A5197B1}"/>
              </a:ext>
            </a:extLst>
          </p:cNvPr>
          <p:cNvSpPr/>
          <p:nvPr/>
        </p:nvSpPr>
        <p:spPr>
          <a:xfrm rot="20945818">
            <a:off x="8681695" y="1854506"/>
            <a:ext cx="1768956" cy="723205"/>
          </a:xfrm>
          <a:prstGeom prst="ellipse">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600" b="1" dirty="0">
                <a:solidFill>
                  <a:schemeClr val="tx1">
                    <a:lumMod val="75000"/>
                    <a:lumOff val="25000"/>
                  </a:schemeClr>
                </a:solidFill>
                <a:latin typeface="Meiryo UI" panose="020B0604030504040204" pitchFamily="50" charset="-128"/>
                <a:ea typeface="Meiryo UI" panose="020B0604030504040204" pitchFamily="50" charset="-128"/>
              </a:rPr>
              <a:t>行動規範</a:t>
            </a:r>
          </a:p>
        </p:txBody>
      </p:sp>
      <p:sp>
        <p:nvSpPr>
          <p:cNvPr id="31" name="四角形: 角を丸くする 30">
            <a:extLst>
              <a:ext uri="{FF2B5EF4-FFF2-40B4-BE49-F238E27FC236}">
                <a16:creationId xmlns:a16="http://schemas.microsoft.com/office/drawing/2014/main" id="{CB07CEBB-21EA-68FA-5BF5-510EAACD2AB3}"/>
              </a:ext>
            </a:extLst>
          </p:cNvPr>
          <p:cNvSpPr/>
          <p:nvPr/>
        </p:nvSpPr>
        <p:spPr>
          <a:xfrm>
            <a:off x="4319914" y="2758721"/>
            <a:ext cx="6825164" cy="3625425"/>
          </a:xfrm>
          <a:prstGeom prst="roundRect">
            <a:avLst/>
          </a:prstGeom>
          <a:solidFill>
            <a:schemeClr val="accent5">
              <a:lumMod val="60000"/>
              <a:lumOff val="40000"/>
            </a:schemeClr>
          </a:solid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 name="グループ化 12">
            <a:extLst>
              <a:ext uri="{FF2B5EF4-FFF2-40B4-BE49-F238E27FC236}">
                <a16:creationId xmlns:a16="http://schemas.microsoft.com/office/drawing/2014/main" id="{6FFAD99C-2B1E-3483-60E1-86F2EF1775C3}"/>
              </a:ext>
            </a:extLst>
          </p:cNvPr>
          <p:cNvGrpSpPr/>
          <p:nvPr/>
        </p:nvGrpSpPr>
        <p:grpSpPr>
          <a:xfrm>
            <a:off x="713868" y="2984140"/>
            <a:ext cx="10081493" cy="3049359"/>
            <a:chOff x="545226" y="1579851"/>
            <a:chExt cx="10169332" cy="2980551"/>
          </a:xfrm>
        </p:grpSpPr>
        <p:sp>
          <p:nvSpPr>
            <p:cNvPr id="46" name="楕円 45">
              <a:extLst>
                <a:ext uri="{FF2B5EF4-FFF2-40B4-BE49-F238E27FC236}">
                  <a16:creationId xmlns:a16="http://schemas.microsoft.com/office/drawing/2014/main" id="{9C2D141B-C86C-DC9C-EF83-58F0E57F8334}"/>
                </a:ext>
              </a:extLst>
            </p:cNvPr>
            <p:cNvSpPr/>
            <p:nvPr/>
          </p:nvSpPr>
          <p:spPr>
            <a:xfrm>
              <a:off x="7409133" y="3445977"/>
              <a:ext cx="3305425" cy="1114425"/>
            </a:xfrm>
            <a:prstGeom prst="ellipse">
              <a:avLst/>
            </a:prstGeom>
            <a:solidFill>
              <a:srgbClr val="0070C0"/>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4" name="楕円 43">
              <a:extLst>
                <a:ext uri="{FF2B5EF4-FFF2-40B4-BE49-F238E27FC236}">
                  <a16:creationId xmlns:a16="http://schemas.microsoft.com/office/drawing/2014/main" id="{D53ED2C9-37B0-0B81-EF2F-B7D90B7A18B9}"/>
                </a:ext>
              </a:extLst>
            </p:cNvPr>
            <p:cNvSpPr/>
            <p:nvPr/>
          </p:nvSpPr>
          <p:spPr>
            <a:xfrm>
              <a:off x="1572778" y="1579851"/>
              <a:ext cx="1340258" cy="1303349"/>
            </a:xfrm>
            <a:prstGeom prst="ellipse">
              <a:avLst/>
            </a:prstGeom>
            <a:solidFill>
              <a:srgbClr val="ED8BD6"/>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endParaRPr>
            </a:p>
          </p:txBody>
        </p:sp>
        <p:sp>
          <p:nvSpPr>
            <p:cNvPr id="42" name="テキスト ボックス 41">
              <a:extLst>
                <a:ext uri="{FF2B5EF4-FFF2-40B4-BE49-F238E27FC236}">
                  <a16:creationId xmlns:a16="http://schemas.microsoft.com/office/drawing/2014/main" id="{78D5BB24-898C-5D3B-7415-8290DA6486CF}"/>
                </a:ext>
              </a:extLst>
            </p:cNvPr>
            <p:cNvSpPr txBox="1"/>
            <p:nvPr/>
          </p:nvSpPr>
          <p:spPr>
            <a:xfrm>
              <a:off x="771332" y="2052231"/>
              <a:ext cx="3005255" cy="369332"/>
            </a:xfrm>
            <a:prstGeom prst="rect">
              <a:avLst/>
            </a:prstGeom>
            <a:noFill/>
          </p:spPr>
          <p:txBody>
            <a:bodyPr wrap="square">
              <a:spAutoFit/>
            </a:bodyPr>
            <a:lstStyle/>
            <a:p>
              <a:pPr algn="ctr"/>
              <a:r>
                <a:rPr lang="ja-JP" altLang="en-US" b="1" dirty="0">
                  <a:solidFill>
                    <a:schemeClr val="tx1">
                      <a:lumMod val="75000"/>
                      <a:lumOff val="25000"/>
                    </a:schemeClr>
                  </a:solidFill>
                  <a:latin typeface="Meiryo UI" panose="020B0604030504040204" pitchFamily="50" charset="-128"/>
                  <a:ea typeface="Meiryo UI" panose="020B0604030504040204" pitchFamily="50" charset="-128"/>
                </a:rPr>
                <a:t>良質な旅行の提供</a:t>
              </a:r>
            </a:p>
          </p:txBody>
        </p:sp>
        <p:sp>
          <p:nvSpPr>
            <p:cNvPr id="43" name="テキスト ボックス 42">
              <a:extLst>
                <a:ext uri="{FF2B5EF4-FFF2-40B4-BE49-F238E27FC236}">
                  <a16:creationId xmlns:a16="http://schemas.microsoft.com/office/drawing/2014/main" id="{82EB4CCD-1CD4-16B1-2C43-83386B8E9C43}"/>
                </a:ext>
              </a:extLst>
            </p:cNvPr>
            <p:cNvSpPr txBox="1"/>
            <p:nvPr/>
          </p:nvSpPr>
          <p:spPr>
            <a:xfrm>
              <a:off x="545226" y="3710781"/>
              <a:ext cx="3456338" cy="391082"/>
            </a:xfrm>
            <a:prstGeom prst="rect">
              <a:avLst/>
            </a:prstGeom>
            <a:noFill/>
          </p:spPr>
          <p:txBody>
            <a:bodyPr wrap="square">
              <a:spAutoFit/>
            </a:bodyPr>
            <a:lstStyle/>
            <a:p>
              <a:pPr algn="ctr"/>
              <a:r>
                <a:rPr lang="ja-JP" altLang="en-US" sz="2000" kern="0" dirty="0">
                  <a:solidFill>
                    <a:srgbClr val="C00000"/>
                  </a:solidFill>
                  <a:latin typeface="Meiryo UI" panose="020B0604030504040204" pitchFamily="50" charset="-128"/>
                  <a:ea typeface="Meiryo UI" panose="020B0604030504040204" pitchFamily="50" charset="-128"/>
                  <a:cs typeface="メイリオ" panose="020B0604030504040204" pitchFamily="50" charset="-128"/>
                </a:rPr>
                <a:t>　</a:t>
              </a:r>
              <a:r>
                <a:rPr lang="ja-JP" altLang="en-US" b="1" kern="0" dirty="0">
                  <a:solidFill>
                    <a:schemeClr val="tx1">
                      <a:lumMod val="75000"/>
                      <a:lumOff val="25000"/>
                    </a:schemeClr>
                  </a:solidFill>
                  <a:latin typeface="Meiryo UI" panose="020B0604030504040204" pitchFamily="50" charset="-128"/>
                  <a:ea typeface="Meiryo UI" panose="020B0604030504040204" pitchFamily="50" charset="-128"/>
                  <a:cs typeface="メイリオ" panose="020B0604030504040204" pitchFamily="50" charset="-128"/>
                </a:rPr>
                <a:t>訪日旅行客のリピーター拡大</a:t>
              </a:r>
              <a:endParaRPr lang="ja-JP" altLang="en-US" b="1" dirty="0">
                <a:solidFill>
                  <a:schemeClr val="tx1">
                    <a:lumMod val="75000"/>
                    <a:lumOff val="25000"/>
                  </a:schemeClr>
                </a:solidFill>
              </a:endParaRPr>
            </a:p>
          </p:txBody>
        </p:sp>
      </p:grpSp>
      <p:sp>
        <p:nvSpPr>
          <p:cNvPr id="25" name="テキスト ボックス 24">
            <a:extLst>
              <a:ext uri="{FF2B5EF4-FFF2-40B4-BE49-F238E27FC236}">
                <a16:creationId xmlns:a16="http://schemas.microsoft.com/office/drawing/2014/main" id="{F0DB8D1A-E4F0-2306-AA88-062C8278F712}"/>
              </a:ext>
            </a:extLst>
          </p:cNvPr>
          <p:cNvSpPr txBox="1"/>
          <p:nvPr/>
        </p:nvSpPr>
        <p:spPr>
          <a:xfrm>
            <a:off x="7692603" y="5164264"/>
            <a:ext cx="2979297" cy="646331"/>
          </a:xfrm>
          <a:prstGeom prst="rect">
            <a:avLst/>
          </a:prstGeom>
          <a:noFill/>
        </p:spPr>
        <p:txBody>
          <a:bodyPr wrap="square">
            <a:spAutoFit/>
          </a:bodyPr>
          <a:lstStyle/>
          <a:p>
            <a:pPr algn="ctr"/>
            <a:r>
              <a:rPr lang="ja-JP" altLang="en-US" b="1" dirty="0">
                <a:solidFill>
                  <a:schemeClr val="bg1"/>
                </a:solidFill>
                <a:latin typeface="Meiryo UI" panose="020B0604030504040204" pitchFamily="50" charset="-128"/>
                <a:ea typeface="Meiryo UI" panose="020B0604030504040204" pitchFamily="50" charset="-128"/>
              </a:rPr>
              <a:t>サステナブルツーリズム</a:t>
            </a:r>
            <a:endParaRPr lang="en-US" altLang="ja-JP" b="1" dirty="0">
              <a:solidFill>
                <a:schemeClr val="bg1"/>
              </a:solidFill>
              <a:latin typeface="Meiryo UI" panose="020B0604030504040204" pitchFamily="50" charset="-128"/>
              <a:ea typeface="Meiryo UI" panose="020B0604030504040204" pitchFamily="50" charset="-128"/>
            </a:endParaRPr>
          </a:p>
          <a:p>
            <a:pPr algn="ctr"/>
            <a:r>
              <a:rPr lang="ja-JP" altLang="en-US" b="1" dirty="0">
                <a:solidFill>
                  <a:schemeClr val="bg1"/>
                </a:solidFill>
                <a:latin typeface="Meiryo UI" panose="020B0604030504040204" pitchFamily="50" charset="-128"/>
                <a:ea typeface="Meiryo UI" panose="020B0604030504040204" pitchFamily="50" charset="-128"/>
              </a:rPr>
              <a:t>ミニマムスタンダード</a:t>
            </a:r>
          </a:p>
        </p:txBody>
      </p:sp>
      <p:sp>
        <p:nvSpPr>
          <p:cNvPr id="32" name="四角形: 角を丸くする 31">
            <a:extLst>
              <a:ext uri="{FF2B5EF4-FFF2-40B4-BE49-F238E27FC236}">
                <a16:creationId xmlns:a16="http://schemas.microsoft.com/office/drawing/2014/main" id="{7196CF97-F621-0BDD-503D-36A1446B9DEC}"/>
              </a:ext>
            </a:extLst>
          </p:cNvPr>
          <p:cNvSpPr/>
          <p:nvPr/>
        </p:nvSpPr>
        <p:spPr>
          <a:xfrm>
            <a:off x="4742937" y="2938043"/>
            <a:ext cx="2562644" cy="735136"/>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b="1" kern="0" dirty="0">
                <a:solidFill>
                  <a:schemeClr val="accent5">
                    <a:lumMod val="75000"/>
                  </a:schemeClr>
                </a:solidFill>
                <a:latin typeface="Meiryo UI" panose="020B0604030504040204" pitchFamily="50" charset="-128"/>
                <a:ea typeface="Meiryo UI" panose="020B0604030504040204" pitchFamily="50" charset="-128"/>
                <a:cs typeface="メイリオ" panose="020B0604030504040204" pitchFamily="50" charset="-128"/>
              </a:rPr>
              <a:t>コンプライアンス遵守・徹底　　（法令順守）</a:t>
            </a:r>
            <a:endParaRPr kumimoji="1" lang="ja-JP" altLang="en-US" sz="1600" dirty="0">
              <a:solidFill>
                <a:schemeClr val="accent5">
                  <a:lumMod val="75000"/>
                </a:schemeClr>
              </a:solidFill>
            </a:endParaRPr>
          </a:p>
        </p:txBody>
      </p:sp>
      <p:sp>
        <p:nvSpPr>
          <p:cNvPr id="33" name="四角形: 角を丸くする 32">
            <a:extLst>
              <a:ext uri="{FF2B5EF4-FFF2-40B4-BE49-F238E27FC236}">
                <a16:creationId xmlns:a16="http://schemas.microsoft.com/office/drawing/2014/main" id="{96D14A2D-1349-C98F-0ED9-441E42D5B444}"/>
              </a:ext>
            </a:extLst>
          </p:cNvPr>
          <p:cNvSpPr/>
          <p:nvPr/>
        </p:nvSpPr>
        <p:spPr>
          <a:xfrm>
            <a:off x="4742937" y="3767380"/>
            <a:ext cx="2552209" cy="735136"/>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b="1" kern="0" dirty="0">
                <a:solidFill>
                  <a:schemeClr val="accent5">
                    <a:lumMod val="75000"/>
                  </a:schemeClr>
                </a:solidFill>
                <a:latin typeface="Meiryo UI" panose="020B0604030504040204" pitchFamily="50" charset="-128"/>
                <a:ea typeface="Meiryo UI" panose="020B0604030504040204" pitchFamily="50" charset="-128"/>
                <a:cs typeface="メイリオ" panose="020B0604030504040204" pitchFamily="50" charset="-128"/>
              </a:rPr>
              <a:t>品質管理・サービス基準</a:t>
            </a:r>
            <a:endParaRPr lang="en-US" altLang="ja-JP" sz="1600" b="1" kern="0" dirty="0">
              <a:solidFill>
                <a:schemeClr val="accent5">
                  <a:lumMod val="75000"/>
                </a:schemeClr>
              </a:solidFill>
              <a:latin typeface="Meiryo UI" panose="020B0604030504040204" pitchFamily="50" charset="-128"/>
              <a:ea typeface="Meiryo UI" panose="020B0604030504040204" pitchFamily="50" charset="-128"/>
              <a:cs typeface="メイリオ" panose="020B0604030504040204" pitchFamily="50" charset="-128"/>
            </a:endParaRPr>
          </a:p>
          <a:p>
            <a:pPr algn="ctr"/>
            <a:r>
              <a:rPr lang="ja-JP" altLang="en-US" sz="1600" b="1" kern="0" dirty="0">
                <a:solidFill>
                  <a:schemeClr val="accent5">
                    <a:lumMod val="75000"/>
                  </a:schemeClr>
                </a:solidFill>
                <a:latin typeface="Meiryo UI" panose="020B0604030504040204" pitchFamily="50" charset="-128"/>
                <a:ea typeface="Meiryo UI" panose="020B0604030504040204" pitchFamily="50" charset="-128"/>
                <a:cs typeface="メイリオ" panose="020B0604030504040204" pitchFamily="50" charset="-128"/>
              </a:rPr>
              <a:t>（安心・安全）</a:t>
            </a:r>
            <a:endParaRPr lang="ja-JP" altLang="en-US" sz="1600" b="1" dirty="0">
              <a:solidFill>
                <a:schemeClr val="accent5">
                  <a:lumMod val="75000"/>
                </a:schemeClr>
              </a:solidFill>
            </a:endParaRPr>
          </a:p>
        </p:txBody>
      </p:sp>
      <p:sp>
        <p:nvSpPr>
          <p:cNvPr id="36" name="四角形: 角を丸くする 35">
            <a:extLst>
              <a:ext uri="{FF2B5EF4-FFF2-40B4-BE49-F238E27FC236}">
                <a16:creationId xmlns:a16="http://schemas.microsoft.com/office/drawing/2014/main" id="{D9D965A3-1B42-0679-1B7F-49DE11BA0E38}"/>
              </a:ext>
            </a:extLst>
          </p:cNvPr>
          <p:cNvSpPr/>
          <p:nvPr/>
        </p:nvSpPr>
        <p:spPr>
          <a:xfrm>
            <a:off x="4762819" y="5436686"/>
            <a:ext cx="2552209" cy="735136"/>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b="1" kern="0" dirty="0">
                <a:solidFill>
                  <a:schemeClr val="accent5">
                    <a:lumMod val="75000"/>
                  </a:schemeClr>
                </a:solidFill>
                <a:latin typeface="Meiryo UI" panose="020B0604030504040204" pitchFamily="50" charset="-128"/>
                <a:ea typeface="Meiryo UI" panose="020B0604030504040204" pitchFamily="50" charset="-128"/>
                <a:cs typeface="メイリオ" panose="020B0604030504040204" pitchFamily="50" charset="-128"/>
              </a:rPr>
              <a:t>サステナブルツーリズム</a:t>
            </a:r>
            <a:endParaRPr lang="en-US" altLang="ja-JP" sz="1600" b="1" kern="0" dirty="0">
              <a:solidFill>
                <a:schemeClr val="accent5">
                  <a:lumMod val="75000"/>
                </a:schemeClr>
              </a:solidFill>
              <a:latin typeface="Meiryo UI" panose="020B0604030504040204" pitchFamily="50" charset="-128"/>
              <a:ea typeface="Meiryo UI" panose="020B0604030504040204" pitchFamily="50" charset="-128"/>
              <a:cs typeface="メイリオ" panose="020B0604030504040204" pitchFamily="50" charset="-128"/>
            </a:endParaRPr>
          </a:p>
          <a:p>
            <a:pPr algn="ctr"/>
            <a:r>
              <a:rPr lang="ja-JP" altLang="en-US" sz="1600" b="1" kern="0" dirty="0">
                <a:solidFill>
                  <a:schemeClr val="accent5">
                    <a:lumMod val="75000"/>
                  </a:schemeClr>
                </a:solidFill>
                <a:latin typeface="Meiryo UI" panose="020B0604030504040204" pitchFamily="50" charset="-128"/>
                <a:ea typeface="Meiryo UI" panose="020B0604030504040204" pitchFamily="50" charset="-128"/>
                <a:cs typeface="メイリオ" panose="020B0604030504040204" pitchFamily="50" charset="-128"/>
              </a:rPr>
              <a:t>（</a:t>
            </a:r>
            <a:r>
              <a:rPr lang="en-US" altLang="ja-JP" sz="1600" b="1" kern="0" dirty="0">
                <a:solidFill>
                  <a:schemeClr val="accent5">
                    <a:lumMod val="75000"/>
                  </a:schemeClr>
                </a:solidFill>
                <a:latin typeface="Meiryo UI" panose="020B0604030504040204" pitchFamily="50" charset="-128"/>
                <a:ea typeface="Meiryo UI" panose="020B0604030504040204" pitchFamily="50" charset="-128"/>
                <a:cs typeface="メイリオ" panose="020B0604030504040204" pitchFamily="50" charset="-128"/>
              </a:rPr>
              <a:t>SDGs</a:t>
            </a:r>
            <a:r>
              <a:rPr lang="ja-JP" altLang="en-US" sz="1600" b="1" kern="0" dirty="0">
                <a:solidFill>
                  <a:schemeClr val="accent5">
                    <a:lumMod val="75000"/>
                  </a:schemeClr>
                </a:solidFill>
                <a:latin typeface="Meiryo UI" panose="020B0604030504040204" pitchFamily="50" charset="-128"/>
                <a:ea typeface="Meiryo UI" panose="020B0604030504040204" pitchFamily="50" charset="-128"/>
                <a:cs typeface="メイリオ" panose="020B0604030504040204" pitchFamily="50" charset="-128"/>
              </a:rPr>
              <a:t>）</a:t>
            </a:r>
            <a:endParaRPr lang="ja-JP" altLang="en-US" sz="1600" b="1" dirty="0">
              <a:solidFill>
                <a:schemeClr val="accent5">
                  <a:lumMod val="75000"/>
                </a:schemeClr>
              </a:solidFill>
            </a:endParaRPr>
          </a:p>
        </p:txBody>
      </p:sp>
      <p:sp>
        <p:nvSpPr>
          <p:cNvPr id="37" name="四角形: 角を丸くする 36">
            <a:extLst>
              <a:ext uri="{FF2B5EF4-FFF2-40B4-BE49-F238E27FC236}">
                <a16:creationId xmlns:a16="http://schemas.microsoft.com/office/drawing/2014/main" id="{CA05D2CE-8320-AE37-70D4-6289F7F1ADE5}"/>
              </a:ext>
            </a:extLst>
          </p:cNvPr>
          <p:cNvSpPr/>
          <p:nvPr/>
        </p:nvSpPr>
        <p:spPr>
          <a:xfrm>
            <a:off x="4753372" y="4620111"/>
            <a:ext cx="2552209" cy="735136"/>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600" b="1" kern="0" dirty="0">
                <a:solidFill>
                  <a:schemeClr val="accent5">
                    <a:lumMod val="75000"/>
                  </a:schemeClr>
                </a:solidFill>
                <a:latin typeface="Meiryo UI" panose="020B0604030504040204" pitchFamily="50" charset="-128"/>
                <a:ea typeface="Meiryo UI" panose="020B0604030504040204" pitchFamily="50" charset="-128"/>
                <a:cs typeface="メイリオ" panose="020B0604030504040204" pitchFamily="50" charset="-128"/>
              </a:rPr>
              <a:t>CSR</a:t>
            </a:r>
          </a:p>
          <a:p>
            <a:pPr algn="ctr"/>
            <a:r>
              <a:rPr lang="ja-JP" altLang="en-US" sz="1600" b="1" kern="0" dirty="0">
                <a:solidFill>
                  <a:schemeClr val="accent5">
                    <a:lumMod val="75000"/>
                  </a:schemeClr>
                </a:solidFill>
                <a:latin typeface="Meiryo UI" panose="020B0604030504040204" pitchFamily="50" charset="-128"/>
                <a:ea typeface="Meiryo UI" panose="020B0604030504040204" pitchFamily="50" charset="-128"/>
                <a:cs typeface="メイリオ" panose="020B0604030504040204" pitchFamily="50" charset="-128"/>
              </a:rPr>
              <a:t>（企業の社会的責任）</a:t>
            </a:r>
            <a:endParaRPr lang="ja-JP" altLang="en-US" sz="1600" b="1" dirty="0">
              <a:solidFill>
                <a:schemeClr val="accent5">
                  <a:lumMod val="75000"/>
                </a:schemeClr>
              </a:solidFill>
            </a:endParaRPr>
          </a:p>
        </p:txBody>
      </p:sp>
      <p:sp>
        <p:nvSpPr>
          <p:cNvPr id="34" name="楕円 33">
            <a:extLst>
              <a:ext uri="{FF2B5EF4-FFF2-40B4-BE49-F238E27FC236}">
                <a16:creationId xmlns:a16="http://schemas.microsoft.com/office/drawing/2014/main" id="{55968415-CA42-DD06-0B30-5F8AA985F78B}"/>
              </a:ext>
            </a:extLst>
          </p:cNvPr>
          <p:cNvSpPr/>
          <p:nvPr/>
        </p:nvSpPr>
        <p:spPr>
          <a:xfrm>
            <a:off x="7522308" y="3248021"/>
            <a:ext cx="3276874" cy="1140153"/>
          </a:xfrm>
          <a:prstGeom prst="ellipse">
            <a:avLst/>
          </a:prstGeom>
          <a:solidFill>
            <a:srgbClr val="0070C0"/>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7CF442F1-9E7A-013E-D79C-DFEE4F20AB34}"/>
              </a:ext>
            </a:extLst>
          </p:cNvPr>
          <p:cNvSpPr txBox="1"/>
          <p:nvPr/>
        </p:nvSpPr>
        <p:spPr>
          <a:xfrm>
            <a:off x="7692604" y="3650859"/>
            <a:ext cx="2979297" cy="369332"/>
          </a:xfrm>
          <a:prstGeom prst="rect">
            <a:avLst/>
          </a:prstGeom>
          <a:noFill/>
        </p:spPr>
        <p:txBody>
          <a:bodyPr wrap="square">
            <a:spAutoFit/>
          </a:bodyPr>
          <a:lstStyle/>
          <a:p>
            <a:pPr algn="ctr"/>
            <a:r>
              <a:rPr lang="ja-JP" altLang="en-US" b="1" dirty="0">
                <a:solidFill>
                  <a:schemeClr val="bg1"/>
                </a:solidFill>
                <a:latin typeface="Meiryo UI" panose="020B0604030504040204" pitchFamily="50" charset="-128"/>
                <a:ea typeface="Meiryo UI" panose="020B0604030504040204" pitchFamily="50" charset="-128"/>
              </a:rPr>
              <a:t>サステナブルツーリズム宣言</a:t>
            </a:r>
          </a:p>
        </p:txBody>
      </p:sp>
      <p:sp>
        <p:nvSpPr>
          <p:cNvPr id="51" name="角丸四角形 11">
            <a:extLst>
              <a:ext uri="{FF2B5EF4-FFF2-40B4-BE49-F238E27FC236}">
                <a16:creationId xmlns:a16="http://schemas.microsoft.com/office/drawing/2014/main" id="{1F9A88B3-31F3-474B-C888-DEF28295001F}"/>
              </a:ext>
            </a:extLst>
          </p:cNvPr>
          <p:cNvSpPr/>
          <p:nvPr/>
        </p:nvSpPr>
        <p:spPr>
          <a:xfrm>
            <a:off x="529463" y="1226089"/>
            <a:ext cx="4426850" cy="324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200" b="1" dirty="0">
                <a:solidFill>
                  <a:schemeClr val="accent4">
                    <a:lumMod val="50000"/>
                  </a:schemeClr>
                </a:solidFill>
                <a:latin typeface="Meiryo UI" panose="020B0604030504040204" pitchFamily="50" charset="-128"/>
                <a:ea typeface="Meiryo UI" panose="020B0604030504040204" pitchFamily="50" charset="-128"/>
              </a:rPr>
              <a:t>ツアーオペレーター品質認証制度</a:t>
            </a:r>
            <a:endParaRPr kumimoji="1" lang="ja-JP" altLang="en-US" sz="2200" b="1" dirty="0">
              <a:solidFill>
                <a:schemeClr val="accent4">
                  <a:lumMod val="50000"/>
                </a:schemeClr>
              </a:solidFill>
              <a:latin typeface="Meiryo UI" panose="020B0604030504040204" pitchFamily="50" charset="-128"/>
              <a:ea typeface="Meiryo UI" panose="020B0604030504040204" pitchFamily="50" charset="-128"/>
            </a:endParaRPr>
          </a:p>
        </p:txBody>
      </p:sp>
      <p:sp>
        <p:nvSpPr>
          <p:cNvPr id="53" name="テキスト ボックス 52">
            <a:extLst>
              <a:ext uri="{FF2B5EF4-FFF2-40B4-BE49-F238E27FC236}">
                <a16:creationId xmlns:a16="http://schemas.microsoft.com/office/drawing/2014/main" id="{B6DBE7EE-71AD-4578-637E-2C8D2B458E96}"/>
              </a:ext>
            </a:extLst>
          </p:cNvPr>
          <p:cNvSpPr txBox="1"/>
          <p:nvPr/>
        </p:nvSpPr>
        <p:spPr>
          <a:xfrm>
            <a:off x="4733530" y="1160751"/>
            <a:ext cx="7201592" cy="461665"/>
          </a:xfrm>
          <a:prstGeom prst="rect">
            <a:avLst/>
          </a:prstGeom>
          <a:noFill/>
        </p:spPr>
        <p:txBody>
          <a:bodyPr wrap="square">
            <a:spAutoFit/>
          </a:bodyPr>
          <a:lstStyle/>
          <a:p>
            <a:pPr marL="0" indent="0">
              <a:buNone/>
              <a:defRPr/>
            </a:pPr>
            <a:r>
              <a:rPr lang="ja-JP" altLang="en-US" sz="1200" dirty="0">
                <a:latin typeface="Meiryo UI" panose="020B0604030504040204" pitchFamily="50" charset="-128"/>
                <a:ea typeface="Meiryo UI" panose="020B0604030504040204" pitchFamily="50" charset="-128"/>
              </a:rPr>
              <a:t>とは</a:t>
            </a:r>
            <a:r>
              <a:rPr lang="en-US" altLang="ja-JP" sz="1200" dirty="0">
                <a:latin typeface="Meiryo UI" panose="020B0604030504040204" pitchFamily="50" charset="-128"/>
                <a:ea typeface="Meiryo UI" panose="020B0604030504040204" pitchFamily="50" charset="-128"/>
              </a:rPr>
              <a:t>JATA</a:t>
            </a:r>
            <a:r>
              <a:rPr lang="ja-JP" altLang="en-US" sz="1200" dirty="0">
                <a:latin typeface="Meiryo UI" panose="020B0604030504040204" pitchFamily="50" charset="-128"/>
                <a:ea typeface="Meiryo UI" panose="020B0604030504040204" pitchFamily="50" charset="-128"/>
              </a:rPr>
              <a:t>で運営する制度で、ツアーオペレーターの品質を保証することにより、訪日旅行の品質向上と訪日旅行者が安全、安心で良質な旅行を楽しんでいただくために、</a:t>
            </a:r>
            <a:r>
              <a:rPr lang="en-US" altLang="ja-JP" sz="1200" dirty="0">
                <a:latin typeface="Meiryo UI" panose="020B0604030504040204" pitchFamily="50" charset="-128"/>
                <a:ea typeface="Meiryo UI" panose="020B0604030504040204" pitchFamily="50" charset="-128"/>
              </a:rPr>
              <a:t>2013</a:t>
            </a:r>
            <a:r>
              <a:rPr lang="ja-JP" altLang="en-US" sz="1200" dirty="0">
                <a:latin typeface="Meiryo UI" panose="020B0604030504040204" pitchFamily="50" charset="-128"/>
                <a:ea typeface="Meiryo UI" panose="020B0604030504040204" pitchFamily="50" charset="-128"/>
              </a:rPr>
              <a:t>年に作られ、国からも推奨されている品質保証制度です。</a:t>
            </a:r>
            <a:endParaRPr lang="en-US" altLang="ja-JP" sz="1200" dirty="0">
              <a:latin typeface="Meiryo UI" panose="020B0604030504040204" pitchFamily="50" charset="-128"/>
              <a:ea typeface="Meiryo UI" panose="020B0604030504040204" pitchFamily="50" charset="-128"/>
            </a:endParaRPr>
          </a:p>
        </p:txBody>
      </p:sp>
      <p:sp>
        <p:nvSpPr>
          <p:cNvPr id="54" name="四角形: 角を丸くする 53">
            <a:extLst>
              <a:ext uri="{FF2B5EF4-FFF2-40B4-BE49-F238E27FC236}">
                <a16:creationId xmlns:a16="http://schemas.microsoft.com/office/drawing/2014/main" id="{72FFE23A-6CF8-C118-E5D6-51252194463F}"/>
              </a:ext>
            </a:extLst>
          </p:cNvPr>
          <p:cNvSpPr/>
          <p:nvPr/>
        </p:nvSpPr>
        <p:spPr>
          <a:xfrm>
            <a:off x="938021" y="1716617"/>
            <a:ext cx="10445596" cy="4856457"/>
          </a:xfrm>
          <a:prstGeom prst="roundRect">
            <a:avLst/>
          </a:prstGeom>
          <a:noFill/>
          <a:ln>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a:extLst>
              <a:ext uri="{FF2B5EF4-FFF2-40B4-BE49-F238E27FC236}">
                <a16:creationId xmlns:a16="http://schemas.microsoft.com/office/drawing/2014/main" id="{C94A7D6E-4A9D-31D2-5C6F-7655DEB50E78}"/>
              </a:ext>
            </a:extLst>
          </p:cNvPr>
          <p:cNvSpPr>
            <a:spLocks noGrp="1"/>
          </p:cNvSpPr>
          <p:nvPr>
            <p:ph type="sldNum" sz="quarter" idx="12"/>
          </p:nvPr>
        </p:nvSpPr>
        <p:spPr>
          <a:xfrm>
            <a:off x="9254047" y="6330919"/>
            <a:ext cx="2743200" cy="365125"/>
          </a:xfrm>
        </p:spPr>
        <p:txBody>
          <a:bodyPr/>
          <a:lstStyle/>
          <a:p>
            <a:fld id="{777E92DA-E93F-413A-B94B-B30CB0038C2F}" type="slidenum">
              <a:rPr lang="en-US" altLang="ja-JP" sz="1800" b="1" smtClean="0"/>
              <a:pPr/>
              <a:t>7</a:t>
            </a:fld>
            <a:endParaRPr lang="en-US" altLang="ja-JP" sz="1800" b="1" dirty="0"/>
          </a:p>
        </p:txBody>
      </p:sp>
    </p:spTree>
    <p:extLst>
      <p:ext uri="{BB962C8B-B14F-4D97-AF65-F5344CB8AC3E}">
        <p14:creationId xmlns:p14="http://schemas.microsoft.com/office/powerpoint/2010/main" val="2203203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0;p1">
            <a:extLst>
              <a:ext uri="{FF2B5EF4-FFF2-40B4-BE49-F238E27FC236}">
                <a16:creationId xmlns:a16="http://schemas.microsoft.com/office/drawing/2014/main" id="{5E6FD427-15F3-73FA-349D-09E49B929BDF}"/>
              </a:ext>
            </a:extLst>
          </p:cNvPr>
          <p:cNvSpPr/>
          <p:nvPr/>
        </p:nvSpPr>
        <p:spPr>
          <a:xfrm>
            <a:off x="-1" y="0"/>
            <a:ext cx="9744073" cy="358775"/>
          </a:xfrm>
          <a:prstGeom prst="rect">
            <a:avLst/>
          </a:prstGeom>
          <a:solidFill>
            <a:srgbClr val="9999FF">
              <a:alpha val="49803"/>
            </a:srgbClr>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5" name="Google Shape;14;p1">
            <a:extLst>
              <a:ext uri="{FF2B5EF4-FFF2-40B4-BE49-F238E27FC236}">
                <a16:creationId xmlns:a16="http://schemas.microsoft.com/office/drawing/2014/main" id="{F6FA2631-DC6A-5391-5B5D-14BC69C47B1A}"/>
              </a:ext>
            </a:extLst>
          </p:cNvPr>
          <p:cNvSpPr/>
          <p:nvPr/>
        </p:nvSpPr>
        <p:spPr>
          <a:xfrm>
            <a:off x="9744075" y="-6647"/>
            <a:ext cx="2447925" cy="358775"/>
          </a:xfrm>
          <a:prstGeom prst="rect">
            <a:avLst/>
          </a:prstGeom>
          <a:solidFill>
            <a:srgbClr val="000066"/>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6" name="Google Shape;15;p1">
            <a:extLst>
              <a:ext uri="{FF2B5EF4-FFF2-40B4-BE49-F238E27FC236}">
                <a16:creationId xmlns:a16="http://schemas.microsoft.com/office/drawing/2014/main" id="{EE032B80-FDFA-3921-51D0-1649D7ED6045}"/>
              </a:ext>
            </a:extLst>
          </p:cNvPr>
          <p:cNvSpPr txBox="1"/>
          <p:nvPr/>
        </p:nvSpPr>
        <p:spPr>
          <a:xfrm>
            <a:off x="9867899" y="16867"/>
            <a:ext cx="2200275" cy="312145"/>
          </a:xfrm>
          <a:prstGeom prst="rect">
            <a:avLst/>
          </a:prstGeom>
          <a:noFill/>
          <a:ln>
            <a:noFill/>
          </a:ln>
        </p:spPr>
        <p:txBody>
          <a:bodyPr spcFirstLastPara="1" wrap="square" lIns="95750" tIns="47875" rIns="95750" bIns="47875" anchor="t" anchorCtr="0">
            <a:spAutoFit/>
          </a:bodyPr>
          <a:lstStyle/>
          <a:p>
            <a:pPr marL="0" marR="0" lvl="0" indent="0" algn="ctr" rtl="0">
              <a:spcBef>
                <a:spcPts val="0"/>
              </a:spcBef>
              <a:spcAft>
                <a:spcPts val="0"/>
              </a:spcAft>
              <a:buNone/>
            </a:pPr>
            <a:r>
              <a:rPr lang="en-US" sz="1400" b="1" i="0" u="none" strike="noStrike" cap="none" dirty="0">
                <a:solidFill>
                  <a:schemeClr val="lt1"/>
                </a:solidFill>
                <a:latin typeface="MS PGothic"/>
                <a:ea typeface="MS PGothic"/>
                <a:cs typeface="MS PGothic"/>
                <a:sym typeface="MS PGothic"/>
              </a:rPr>
              <a:t>https://www.jata-net.or.jp</a:t>
            </a:r>
            <a:endParaRPr dirty="0"/>
          </a:p>
        </p:txBody>
      </p:sp>
      <p:pic>
        <p:nvPicPr>
          <p:cNvPr id="7" name="Google Shape;16;p1" descr="横組みロゴ_透過">
            <a:extLst>
              <a:ext uri="{FF2B5EF4-FFF2-40B4-BE49-F238E27FC236}">
                <a16:creationId xmlns:a16="http://schemas.microsoft.com/office/drawing/2014/main" id="{BE3033A1-E4DC-C1A3-0702-C301452BA137}"/>
              </a:ext>
            </a:extLst>
          </p:cNvPr>
          <p:cNvPicPr preferRelativeResize="0"/>
          <p:nvPr/>
        </p:nvPicPr>
        <p:blipFill rotWithShape="1">
          <a:blip r:embed="rId2">
            <a:alphaModFix/>
          </a:blip>
          <a:srcRect/>
          <a:stretch/>
        </p:blipFill>
        <p:spPr>
          <a:xfrm>
            <a:off x="123826" y="12014"/>
            <a:ext cx="1281113" cy="301625"/>
          </a:xfrm>
          <a:prstGeom prst="rect">
            <a:avLst/>
          </a:prstGeom>
          <a:noFill/>
          <a:ln>
            <a:noFill/>
          </a:ln>
        </p:spPr>
      </p:pic>
      <p:pic>
        <p:nvPicPr>
          <p:cNvPr id="8" name="Google Shape;18;p1">
            <a:extLst>
              <a:ext uri="{FF2B5EF4-FFF2-40B4-BE49-F238E27FC236}">
                <a16:creationId xmlns:a16="http://schemas.microsoft.com/office/drawing/2014/main" id="{F786F250-39FA-D4E7-B1D1-E27F973C3662}"/>
              </a:ext>
            </a:extLst>
          </p:cNvPr>
          <p:cNvPicPr preferRelativeResize="0"/>
          <p:nvPr/>
        </p:nvPicPr>
        <p:blipFill rotWithShape="1">
          <a:blip r:embed="rId3">
            <a:alphaModFix/>
          </a:blip>
          <a:srcRect/>
          <a:stretch/>
        </p:blipFill>
        <p:spPr>
          <a:xfrm>
            <a:off x="8844833" y="18662"/>
            <a:ext cx="721339" cy="294039"/>
          </a:xfrm>
          <a:prstGeom prst="rect">
            <a:avLst/>
          </a:prstGeom>
          <a:noFill/>
          <a:ln>
            <a:noFill/>
          </a:ln>
        </p:spPr>
      </p:pic>
      <p:pic>
        <p:nvPicPr>
          <p:cNvPr id="9" name="Google Shape;19;p1">
            <a:extLst>
              <a:ext uri="{FF2B5EF4-FFF2-40B4-BE49-F238E27FC236}">
                <a16:creationId xmlns:a16="http://schemas.microsoft.com/office/drawing/2014/main" id="{0FD95B21-10DC-7EDB-779B-452867BA45F6}"/>
              </a:ext>
            </a:extLst>
          </p:cNvPr>
          <p:cNvPicPr preferRelativeResize="0"/>
          <p:nvPr/>
        </p:nvPicPr>
        <p:blipFill rotWithShape="1">
          <a:blip r:embed="rId4">
            <a:alphaModFix/>
          </a:blip>
          <a:srcRect/>
          <a:stretch/>
        </p:blipFill>
        <p:spPr>
          <a:xfrm>
            <a:off x="7027497" y="33355"/>
            <a:ext cx="565104" cy="297383"/>
          </a:xfrm>
          <a:prstGeom prst="rect">
            <a:avLst/>
          </a:prstGeom>
          <a:noFill/>
          <a:ln>
            <a:noFill/>
          </a:ln>
        </p:spPr>
      </p:pic>
      <p:pic>
        <p:nvPicPr>
          <p:cNvPr id="10" name="Google Shape;20;p1">
            <a:extLst>
              <a:ext uri="{FF2B5EF4-FFF2-40B4-BE49-F238E27FC236}">
                <a16:creationId xmlns:a16="http://schemas.microsoft.com/office/drawing/2014/main" id="{4D7DB06D-FA22-1115-6029-91A88E509070}"/>
              </a:ext>
            </a:extLst>
          </p:cNvPr>
          <p:cNvPicPr preferRelativeResize="0"/>
          <p:nvPr/>
        </p:nvPicPr>
        <p:blipFill rotWithShape="1">
          <a:blip r:embed="rId5">
            <a:alphaModFix/>
          </a:blip>
          <a:srcRect/>
          <a:stretch/>
        </p:blipFill>
        <p:spPr>
          <a:xfrm>
            <a:off x="7653732" y="-39441"/>
            <a:ext cx="437655" cy="437655"/>
          </a:xfrm>
          <a:prstGeom prst="rect">
            <a:avLst/>
          </a:prstGeom>
          <a:noFill/>
          <a:ln>
            <a:noFill/>
          </a:ln>
        </p:spPr>
      </p:pic>
      <p:pic>
        <p:nvPicPr>
          <p:cNvPr id="11" name="Google Shape;21;p1">
            <a:extLst>
              <a:ext uri="{FF2B5EF4-FFF2-40B4-BE49-F238E27FC236}">
                <a16:creationId xmlns:a16="http://schemas.microsoft.com/office/drawing/2014/main" id="{51CAC439-12F3-D3E1-075F-27F66A964CFE}"/>
              </a:ext>
            </a:extLst>
          </p:cNvPr>
          <p:cNvPicPr preferRelativeResize="0"/>
          <p:nvPr/>
        </p:nvPicPr>
        <p:blipFill rotWithShape="1">
          <a:blip r:embed="rId6">
            <a:alphaModFix/>
          </a:blip>
          <a:srcRect/>
          <a:stretch/>
        </p:blipFill>
        <p:spPr>
          <a:xfrm>
            <a:off x="8146574" y="16841"/>
            <a:ext cx="643072" cy="322749"/>
          </a:xfrm>
          <a:prstGeom prst="rect">
            <a:avLst/>
          </a:prstGeom>
          <a:noFill/>
          <a:ln>
            <a:noFill/>
          </a:ln>
        </p:spPr>
      </p:pic>
      <p:pic>
        <p:nvPicPr>
          <p:cNvPr id="12" name="Google Shape;22;p1">
            <a:extLst>
              <a:ext uri="{FF2B5EF4-FFF2-40B4-BE49-F238E27FC236}">
                <a16:creationId xmlns:a16="http://schemas.microsoft.com/office/drawing/2014/main" id="{5193A6C0-1E1B-135F-F2AD-4D848EF2D095}"/>
              </a:ext>
            </a:extLst>
          </p:cNvPr>
          <p:cNvPicPr preferRelativeResize="0"/>
          <p:nvPr/>
        </p:nvPicPr>
        <p:blipFill rotWithShape="1">
          <a:blip r:embed="rId7">
            <a:alphaModFix/>
          </a:blip>
          <a:srcRect/>
          <a:stretch/>
        </p:blipFill>
        <p:spPr>
          <a:xfrm>
            <a:off x="6351268" y="42525"/>
            <a:ext cx="565104" cy="279042"/>
          </a:xfrm>
          <a:prstGeom prst="rect">
            <a:avLst/>
          </a:prstGeom>
          <a:noFill/>
          <a:ln>
            <a:noFill/>
          </a:ln>
        </p:spPr>
      </p:pic>
      <p:sp>
        <p:nvSpPr>
          <p:cNvPr id="2" name="テキスト ボックス 1">
            <a:extLst>
              <a:ext uri="{FF2B5EF4-FFF2-40B4-BE49-F238E27FC236}">
                <a16:creationId xmlns:a16="http://schemas.microsoft.com/office/drawing/2014/main" id="{DD674A3F-3AF2-F7A4-ABC1-BACB930CB096}"/>
              </a:ext>
            </a:extLst>
          </p:cNvPr>
          <p:cNvSpPr txBox="1"/>
          <p:nvPr/>
        </p:nvSpPr>
        <p:spPr>
          <a:xfrm>
            <a:off x="917014" y="1254663"/>
            <a:ext cx="10868508" cy="2554545"/>
          </a:xfrm>
          <a:prstGeom prst="rect">
            <a:avLst/>
          </a:prstGeom>
          <a:noFill/>
        </p:spPr>
        <p:txBody>
          <a:bodyPr wrap="square" rtlCol="0">
            <a:spAutoFit/>
          </a:bodyPr>
          <a:lstStyle/>
          <a:p>
            <a:pPr marL="342900" indent="-342900" algn="just">
              <a:buAutoNum type="arabicPeriod"/>
            </a:pPr>
            <a:r>
              <a:rPr lang="en-US"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 </a:t>
            </a:r>
            <a:r>
              <a:rPr lang="ja-JP"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ステークホルダーと共に、サステナブルなサプライチェーンの構築を目指します。</a:t>
            </a:r>
            <a:endParaRPr lang="en-US" altLang="ja-JP" sz="200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just"/>
            <a:r>
              <a:rPr lang="en-US"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2.</a:t>
            </a:r>
            <a:r>
              <a:rPr lang="ja-JP"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　</a:t>
            </a:r>
            <a:r>
              <a:rPr lang="ja-JP" altLang="ja-JP" sz="2000" b="1"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地方誘客</a:t>
            </a:r>
            <a:r>
              <a:rPr lang="ja-JP"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を推進し、お客様と地元の人々との価値ある持続的交流を推進します。</a:t>
            </a:r>
            <a:endParaRPr lang="en-US" altLang="ja-JP" sz="200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just"/>
            <a:r>
              <a:rPr lang="en-US"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3.</a:t>
            </a:r>
            <a:r>
              <a:rPr lang="ja-JP"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　</a:t>
            </a:r>
            <a:r>
              <a:rPr lang="ja-JP" altLang="ja-JP" sz="2000" b="1"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地域</a:t>
            </a:r>
            <a:r>
              <a:rPr lang="ja-JP"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におけるサステナブルな観光素材を掘り起こし、観光産業の持続的発展に寄与します。</a:t>
            </a:r>
            <a:endParaRPr lang="en-US" altLang="ja-JP" sz="200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just"/>
            <a:r>
              <a:rPr lang="en-US"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4.</a:t>
            </a:r>
            <a:r>
              <a:rPr lang="ja-JP"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　お客様に自然や文化の希少性、価値を理解いただくよう十分な情報提供に努めます。</a:t>
            </a:r>
            <a:endParaRPr lang="en-US" altLang="ja-JP" sz="200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just"/>
            <a:r>
              <a:rPr lang="en-US"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5.</a:t>
            </a:r>
            <a:r>
              <a:rPr lang="ja-JP"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　お客様と共に環境・文化の保護と</a:t>
            </a:r>
            <a:r>
              <a:rPr lang="ja-JP" altLang="ja-JP" sz="2000" b="1"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訪問地域</a:t>
            </a:r>
            <a:r>
              <a:rPr lang="ja-JP"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の支援に繋がるサステナブルな観光振興に努めます。</a:t>
            </a:r>
            <a:endParaRPr lang="en-US" altLang="ja-JP" sz="200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just"/>
            <a:r>
              <a:rPr lang="en-US"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6.</a:t>
            </a:r>
            <a:r>
              <a:rPr lang="ja-JP"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　観光産業が、地球環境に与える影響を十分に理解し、生物多様性の保全に努めます。</a:t>
            </a:r>
            <a:endParaRPr lang="en-US" altLang="ja-JP" sz="200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just"/>
            <a:r>
              <a:rPr lang="en-US"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7.</a:t>
            </a:r>
            <a:r>
              <a:rPr lang="ja-JP"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　観光産業に従事する社員一人ひとりがコンプライアンスを遵守し、安心、公正に働けるサステナブル</a:t>
            </a:r>
            <a:endParaRPr lang="en-US" altLang="ja-JP" sz="200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just"/>
            <a:r>
              <a:rPr lang="ja-JP" altLang="en-US" sz="2000" kern="100" dirty="0">
                <a:latin typeface="Meiryo UI" panose="020B0604030504040204" pitchFamily="50" charset="-128"/>
                <a:ea typeface="Meiryo UI" panose="020B0604030504040204" pitchFamily="50" charset="-128"/>
                <a:cs typeface="Times New Roman" panose="02020603050405020304" pitchFamily="18" charset="0"/>
              </a:rPr>
              <a:t>　　</a:t>
            </a:r>
            <a:r>
              <a:rPr lang="ja-JP" altLang="ja-JP" sz="2000" kern="100" dirty="0">
                <a:effectLst/>
                <a:latin typeface="Meiryo UI" panose="020B0604030504040204" pitchFamily="50" charset="-128"/>
                <a:ea typeface="Meiryo UI" panose="020B0604030504040204" pitchFamily="50" charset="-128"/>
                <a:cs typeface="Times New Roman" panose="02020603050405020304" pitchFamily="18" charset="0"/>
              </a:rPr>
              <a:t>な職場環境を整えます。</a:t>
            </a:r>
          </a:p>
        </p:txBody>
      </p:sp>
      <p:pic>
        <p:nvPicPr>
          <p:cNvPr id="15" name="図 14">
            <a:extLst>
              <a:ext uri="{FF2B5EF4-FFF2-40B4-BE49-F238E27FC236}">
                <a16:creationId xmlns:a16="http://schemas.microsoft.com/office/drawing/2014/main" id="{30D1B978-7D94-50F3-6ED0-42AF6094A5AB}"/>
              </a:ext>
            </a:extLst>
          </p:cNvPr>
          <p:cNvPicPr>
            <a:picLocks noChangeAspect="1"/>
          </p:cNvPicPr>
          <p:nvPr/>
        </p:nvPicPr>
        <p:blipFill>
          <a:blip r:embed="rId8"/>
          <a:stretch>
            <a:fillRect/>
          </a:stretch>
        </p:blipFill>
        <p:spPr>
          <a:xfrm>
            <a:off x="6704608" y="3816941"/>
            <a:ext cx="4579918" cy="2513978"/>
          </a:xfrm>
          <a:prstGeom prst="rect">
            <a:avLst/>
          </a:prstGeom>
        </p:spPr>
      </p:pic>
      <p:sp>
        <p:nvSpPr>
          <p:cNvPr id="3" name="テキスト ボックス 13">
            <a:extLst>
              <a:ext uri="{FF2B5EF4-FFF2-40B4-BE49-F238E27FC236}">
                <a16:creationId xmlns:a16="http://schemas.microsoft.com/office/drawing/2014/main" id="{F0CD70B5-C529-3C21-FFF5-DB45670E64BF}"/>
              </a:ext>
            </a:extLst>
          </p:cNvPr>
          <p:cNvSpPr txBox="1"/>
          <p:nvPr/>
        </p:nvSpPr>
        <p:spPr>
          <a:xfrm>
            <a:off x="55370" y="6550675"/>
            <a:ext cx="11941877" cy="264800"/>
          </a:xfrm>
          <a:prstGeom prst="rect">
            <a:avLst/>
          </a:prstGeom>
          <a:noFill/>
        </p:spPr>
        <p:txBody>
          <a:bodyPr wrap="square" rtlCol="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rtl="0">
              <a:spcBef>
                <a:spcPts val="0"/>
              </a:spcBef>
              <a:spcAft>
                <a:spcPts val="0"/>
              </a:spcAft>
              <a:buClr>
                <a:srgbClr val="000000"/>
              </a:buClr>
              <a:buSzPts val="1000"/>
              <a:buFont typeface="Arial"/>
              <a:buNone/>
            </a:pPr>
            <a:r>
              <a:rPr lang="en-US" altLang="ja-JP" sz="1200" b="0" i="0" u="none" strike="noStrike" cap="none" dirty="0">
                <a:solidFill>
                  <a:srgbClr val="000000"/>
                </a:solidFill>
                <a:latin typeface="Meiryo UI" panose="020B0604030504040204" pitchFamily="50" charset="-128"/>
                <a:ea typeface="Meiryo UI" panose="020B0604030504040204" pitchFamily="50" charset="-128"/>
                <a:cs typeface="Arial"/>
                <a:sym typeface="Arial"/>
              </a:rPr>
              <a:t>Copyright © 2023  JATA  All rights reserved. </a:t>
            </a:r>
            <a:r>
              <a:rPr lang="ja-JP" altLang="en-US" sz="1200" b="0" i="0" u="none" strike="noStrike" cap="none" dirty="0">
                <a:solidFill>
                  <a:srgbClr val="000000"/>
                </a:solidFill>
                <a:latin typeface="Meiryo UI" panose="020B0604030504040204" pitchFamily="50" charset="-128"/>
                <a:ea typeface="Meiryo UI" panose="020B0604030504040204" pitchFamily="50" charset="-128"/>
                <a:cs typeface="Arial"/>
                <a:sym typeface="Arial"/>
              </a:rPr>
              <a:t>禁無断転載・複製</a:t>
            </a:r>
          </a:p>
        </p:txBody>
      </p:sp>
      <p:cxnSp>
        <p:nvCxnSpPr>
          <p:cNvPr id="13" name="直線コネクタ 12">
            <a:extLst>
              <a:ext uri="{FF2B5EF4-FFF2-40B4-BE49-F238E27FC236}">
                <a16:creationId xmlns:a16="http://schemas.microsoft.com/office/drawing/2014/main" id="{9879681F-09D2-5D7F-620F-BA4CC8E9763E}"/>
              </a:ext>
            </a:extLst>
          </p:cNvPr>
          <p:cNvCxnSpPr>
            <a:cxnSpLocks/>
          </p:cNvCxnSpPr>
          <p:nvPr/>
        </p:nvCxnSpPr>
        <p:spPr>
          <a:xfrm>
            <a:off x="396000" y="1019011"/>
            <a:ext cx="11400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E5B9683C-501C-7571-3219-85A320444FFE}"/>
              </a:ext>
            </a:extLst>
          </p:cNvPr>
          <p:cNvSpPr txBox="1"/>
          <p:nvPr/>
        </p:nvSpPr>
        <p:spPr>
          <a:xfrm>
            <a:off x="395999" y="473854"/>
            <a:ext cx="11796001" cy="461665"/>
          </a:xfrm>
          <a:prstGeom prst="rect">
            <a:avLst/>
          </a:prstGeom>
          <a:noFill/>
        </p:spPr>
        <p:txBody>
          <a:bodyPr wrap="square" rtlCol="0">
            <a:spAutoFit/>
          </a:bodyPr>
          <a:lstStyle/>
          <a:p>
            <a:pPr>
              <a:spcBef>
                <a:spcPct val="0"/>
              </a:spcBef>
            </a:pP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Ⅱ. </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持続可能な観光に向けての取組み①</a:t>
            </a: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-2</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～サステナブルツーリズム宣言～</a:t>
            </a:r>
          </a:p>
        </p:txBody>
      </p:sp>
      <p:sp>
        <p:nvSpPr>
          <p:cNvPr id="14" name="スライド番号プレースホルダー 1">
            <a:extLst>
              <a:ext uri="{FF2B5EF4-FFF2-40B4-BE49-F238E27FC236}">
                <a16:creationId xmlns:a16="http://schemas.microsoft.com/office/drawing/2014/main" id="{D0A06CA3-01AC-FDEA-55A8-E2394396EBCD}"/>
              </a:ext>
            </a:extLst>
          </p:cNvPr>
          <p:cNvSpPr>
            <a:spLocks noGrp="1"/>
          </p:cNvSpPr>
          <p:nvPr>
            <p:ph type="sldNum" sz="quarter" idx="12"/>
          </p:nvPr>
        </p:nvSpPr>
        <p:spPr>
          <a:xfrm>
            <a:off x="9254047" y="6330919"/>
            <a:ext cx="2743200" cy="365125"/>
          </a:xfrm>
        </p:spPr>
        <p:txBody>
          <a:bodyPr/>
          <a:lstStyle/>
          <a:p>
            <a:fld id="{777E92DA-E93F-413A-B94B-B30CB0038C2F}" type="slidenum">
              <a:rPr lang="en-US" altLang="ja-JP" sz="1800" b="1" smtClean="0"/>
              <a:pPr/>
              <a:t>8</a:t>
            </a:fld>
            <a:endParaRPr lang="en-US" altLang="ja-JP" sz="1800" b="1" dirty="0"/>
          </a:p>
        </p:txBody>
      </p:sp>
      <p:pic>
        <p:nvPicPr>
          <p:cNvPr id="21" name="図 20">
            <a:extLst>
              <a:ext uri="{FF2B5EF4-FFF2-40B4-BE49-F238E27FC236}">
                <a16:creationId xmlns:a16="http://schemas.microsoft.com/office/drawing/2014/main" id="{C250F48E-5D38-9B9D-DD28-9D46F9ABA097}"/>
              </a:ext>
            </a:extLst>
          </p:cNvPr>
          <p:cNvPicPr>
            <a:picLocks noChangeAspect="1"/>
          </p:cNvPicPr>
          <p:nvPr/>
        </p:nvPicPr>
        <p:blipFill>
          <a:blip r:embed="rId9"/>
          <a:stretch>
            <a:fillRect/>
          </a:stretch>
        </p:blipFill>
        <p:spPr>
          <a:xfrm>
            <a:off x="930266" y="3892466"/>
            <a:ext cx="5434851" cy="2525131"/>
          </a:xfrm>
          <a:prstGeom prst="rect">
            <a:avLst/>
          </a:prstGeom>
        </p:spPr>
      </p:pic>
      <p:sp>
        <p:nvSpPr>
          <p:cNvPr id="22" name="テキスト ボックス 21">
            <a:extLst>
              <a:ext uri="{FF2B5EF4-FFF2-40B4-BE49-F238E27FC236}">
                <a16:creationId xmlns:a16="http://schemas.microsoft.com/office/drawing/2014/main" id="{43754B00-4988-0C0C-E2EF-9158712C93CB}"/>
              </a:ext>
            </a:extLst>
          </p:cNvPr>
          <p:cNvSpPr txBox="1"/>
          <p:nvPr/>
        </p:nvSpPr>
        <p:spPr>
          <a:xfrm>
            <a:off x="930266" y="3859028"/>
            <a:ext cx="2568307" cy="307777"/>
          </a:xfrm>
          <a:prstGeom prst="rect">
            <a:avLst/>
          </a:prstGeom>
          <a:solidFill>
            <a:schemeClr val="bg1"/>
          </a:solidFill>
        </p:spPr>
        <p:txBody>
          <a:bodyPr wrap="square" rtlCol="0">
            <a:spAutoFit/>
          </a:bodyPr>
          <a:lstStyle/>
          <a:p>
            <a:pPr algn="ctr"/>
            <a:r>
              <a:rPr lang="ja-JP" altLang="en-US" sz="1400" b="1" dirty="0">
                <a:latin typeface="Meiryo UI" panose="020B0604030504040204" pitchFamily="50" charset="-128"/>
                <a:ea typeface="Meiryo UI" panose="020B0604030504040204" pitchFamily="50" charset="-128"/>
              </a:rPr>
              <a:t>＜</a:t>
            </a:r>
            <a:r>
              <a:rPr lang="en-US" altLang="ja-JP" sz="1400" b="1" dirty="0">
                <a:latin typeface="Meiryo UI" panose="020B0604030504040204" pitchFamily="50" charset="-128"/>
                <a:ea typeface="Meiryo UI" panose="020B0604030504040204" pitchFamily="50" charset="-128"/>
              </a:rPr>
              <a:t>TQJ </a:t>
            </a:r>
            <a:r>
              <a:rPr lang="ja-JP" altLang="en-US" sz="1400" b="1" dirty="0">
                <a:latin typeface="Meiryo UI" panose="020B0604030504040204" pitchFamily="50" charset="-128"/>
                <a:ea typeface="Meiryo UI" panose="020B0604030504040204" pitchFamily="50" charset="-128"/>
              </a:rPr>
              <a:t>韓国語ホームページ＞</a:t>
            </a:r>
            <a:endParaRPr kumimoji="1" lang="ja-JP" altLang="en-US" sz="1400" b="1" dirty="0">
              <a:latin typeface="Meiryo UI" panose="020B0604030504040204" pitchFamily="50" charset="-128"/>
              <a:ea typeface="Meiryo UI" panose="020B0604030504040204" pitchFamily="50" charset="-128"/>
            </a:endParaRPr>
          </a:p>
        </p:txBody>
      </p:sp>
      <p:pic>
        <p:nvPicPr>
          <p:cNvPr id="1026" name="Picture 2">
            <a:extLst>
              <a:ext uri="{FF2B5EF4-FFF2-40B4-BE49-F238E27FC236}">
                <a16:creationId xmlns:a16="http://schemas.microsoft.com/office/drawing/2014/main" id="{03E1373E-F051-EFF6-B7DF-A013DFDB0F0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18218" y="5510628"/>
            <a:ext cx="947338" cy="947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73520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0;p1">
            <a:extLst>
              <a:ext uri="{FF2B5EF4-FFF2-40B4-BE49-F238E27FC236}">
                <a16:creationId xmlns:a16="http://schemas.microsoft.com/office/drawing/2014/main" id="{5E6FD427-15F3-73FA-349D-09E49B929BDF}"/>
              </a:ext>
            </a:extLst>
          </p:cNvPr>
          <p:cNvSpPr/>
          <p:nvPr/>
        </p:nvSpPr>
        <p:spPr>
          <a:xfrm>
            <a:off x="-1" y="0"/>
            <a:ext cx="9744073" cy="358775"/>
          </a:xfrm>
          <a:prstGeom prst="rect">
            <a:avLst/>
          </a:prstGeom>
          <a:solidFill>
            <a:srgbClr val="9999FF">
              <a:alpha val="49803"/>
            </a:srgbClr>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5" name="Google Shape;14;p1">
            <a:extLst>
              <a:ext uri="{FF2B5EF4-FFF2-40B4-BE49-F238E27FC236}">
                <a16:creationId xmlns:a16="http://schemas.microsoft.com/office/drawing/2014/main" id="{F6FA2631-DC6A-5391-5B5D-14BC69C47B1A}"/>
              </a:ext>
            </a:extLst>
          </p:cNvPr>
          <p:cNvSpPr/>
          <p:nvPr/>
        </p:nvSpPr>
        <p:spPr>
          <a:xfrm>
            <a:off x="9744075" y="-6647"/>
            <a:ext cx="2447925" cy="358775"/>
          </a:xfrm>
          <a:prstGeom prst="rect">
            <a:avLst/>
          </a:prstGeom>
          <a:solidFill>
            <a:srgbClr val="000066"/>
          </a:solidFill>
          <a:ln>
            <a:noFill/>
          </a:ln>
        </p:spPr>
        <p:txBody>
          <a:bodyPr spcFirstLastPara="1" wrap="square" lIns="95750" tIns="47875" rIns="95750" bIns="47875" anchor="ctr" anchorCtr="0">
            <a:noAutofit/>
          </a:bodyPr>
          <a:lstStyle/>
          <a:p>
            <a:pPr marL="0" marR="0" lvl="0" indent="0" algn="ctr" rtl="0">
              <a:spcBef>
                <a:spcPts val="0"/>
              </a:spcBef>
              <a:spcAft>
                <a:spcPts val="0"/>
              </a:spcAft>
              <a:buNone/>
            </a:pPr>
            <a:endParaRPr sz="2500" b="0" i="0" u="none" strike="noStrike" cap="none">
              <a:solidFill>
                <a:schemeClr val="dk1"/>
              </a:solidFill>
              <a:latin typeface="Times New Roman"/>
              <a:ea typeface="Times New Roman"/>
              <a:cs typeface="Times New Roman"/>
              <a:sym typeface="Times New Roman"/>
            </a:endParaRPr>
          </a:p>
        </p:txBody>
      </p:sp>
      <p:sp>
        <p:nvSpPr>
          <p:cNvPr id="6" name="Google Shape;15;p1">
            <a:extLst>
              <a:ext uri="{FF2B5EF4-FFF2-40B4-BE49-F238E27FC236}">
                <a16:creationId xmlns:a16="http://schemas.microsoft.com/office/drawing/2014/main" id="{EE032B80-FDFA-3921-51D0-1649D7ED6045}"/>
              </a:ext>
            </a:extLst>
          </p:cNvPr>
          <p:cNvSpPr txBox="1"/>
          <p:nvPr/>
        </p:nvSpPr>
        <p:spPr>
          <a:xfrm>
            <a:off x="9867899" y="16867"/>
            <a:ext cx="2200275" cy="312145"/>
          </a:xfrm>
          <a:prstGeom prst="rect">
            <a:avLst/>
          </a:prstGeom>
          <a:noFill/>
          <a:ln>
            <a:noFill/>
          </a:ln>
        </p:spPr>
        <p:txBody>
          <a:bodyPr spcFirstLastPara="1" wrap="square" lIns="95750" tIns="47875" rIns="95750" bIns="47875" anchor="t" anchorCtr="0">
            <a:spAutoFit/>
          </a:bodyPr>
          <a:lstStyle/>
          <a:p>
            <a:pPr marL="0" marR="0" lvl="0" indent="0" algn="ctr" rtl="0">
              <a:spcBef>
                <a:spcPts val="0"/>
              </a:spcBef>
              <a:spcAft>
                <a:spcPts val="0"/>
              </a:spcAft>
              <a:buNone/>
            </a:pPr>
            <a:r>
              <a:rPr lang="en-US" sz="1400" b="1" i="0" u="none" strike="noStrike" cap="none" dirty="0">
                <a:solidFill>
                  <a:schemeClr val="lt1"/>
                </a:solidFill>
                <a:latin typeface="MS PGothic"/>
                <a:ea typeface="MS PGothic"/>
                <a:cs typeface="MS PGothic"/>
                <a:sym typeface="MS PGothic"/>
              </a:rPr>
              <a:t>https://www.jata-net.or.jp</a:t>
            </a:r>
            <a:endParaRPr dirty="0"/>
          </a:p>
        </p:txBody>
      </p:sp>
      <p:pic>
        <p:nvPicPr>
          <p:cNvPr id="7" name="Google Shape;16;p1" descr="横組みロゴ_透過">
            <a:extLst>
              <a:ext uri="{FF2B5EF4-FFF2-40B4-BE49-F238E27FC236}">
                <a16:creationId xmlns:a16="http://schemas.microsoft.com/office/drawing/2014/main" id="{BE3033A1-E4DC-C1A3-0702-C301452BA137}"/>
              </a:ext>
            </a:extLst>
          </p:cNvPr>
          <p:cNvPicPr preferRelativeResize="0"/>
          <p:nvPr/>
        </p:nvPicPr>
        <p:blipFill rotWithShape="1">
          <a:blip r:embed="rId2">
            <a:alphaModFix/>
          </a:blip>
          <a:srcRect/>
          <a:stretch/>
        </p:blipFill>
        <p:spPr>
          <a:xfrm>
            <a:off x="123826" y="12014"/>
            <a:ext cx="1281113" cy="301625"/>
          </a:xfrm>
          <a:prstGeom prst="rect">
            <a:avLst/>
          </a:prstGeom>
          <a:noFill/>
          <a:ln>
            <a:noFill/>
          </a:ln>
        </p:spPr>
      </p:pic>
      <p:pic>
        <p:nvPicPr>
          <p:cNvPr id="8" name="Google Shape;18;p1">
            <a:extLst>
              <a:ext uri="{FF2B5EF4-FFF2-40B4-BE49-F238E27FC236}">
                <a16:creationId xmlns:a16="http://schemas.microsoft.com/office/drawing/2014/main" id="{F786F250-39FA-D4E7-B1D1-E27F973C3662}"/>
              </a:ext>
            </a:extLst>
          </p:cNvPr>
          <p:cNvPicPr preferRelativeResize="0"/>
          <p:nvPr/>
        </p:nvPicPr>
        <p:blipFill rotWithShape="1">
          <a:blip r:embed="rId3">
            <a:alphaModFix/>
          </a:blip>
          <a:srcRect/>
          <a:stretch/>
        </p:blipFill>
        <p:spPr>
          <a:xfrm>
            <a:off x="8844833" y="18662"/>
            <a:ext cx="721339" cy="294039"/>
          </a:xfrm>
          <a:prstGeom prst="rect">
            <a:avLst/>
          </a:prstGeom>
          <a:noFill/>
          <a:ln>
            <a:noFill/>
          </a:ln>
        </p:spPr>
      </p:pic>
      <p:pic>
        <p:nvPicPr>
          <p:cNvPr id="9" name="Google Shape;19;p1">
            <a:extLst>
              <a:ext uri="{FF2B5EF4-FFF2-40B4-BE49-F238E27FC236}">
                <a16:creationId xmlns:a16="http://schemas.microsoft.com/office/drawing/2014/main" id="{0FD95B21-10DC-7EDB-779B-452867BA45F6}"/>
              </a:ext>
            </a:extLst>
          </p:cNvPr>
          <p:cNvPicPr preferRelativeResize="0"/>
          <p:nvPr/>
        </p:nvPicPr>
        <p:blipFill rotWithShape="1">
          <a:blip r:embed="rId4">
            <a:alphaModFix/>
          </a:blip>
          <a:srcRect/>
          <a:stretch/>
        </p:blipFill>
        <p:spPr>
          <a:xfrm>
            <a:off x="7027497" y="33355"/>
            <a:ext cx="565104" cy="297383"/>
          </a:xfrm>
          <a:prstGeom prst="rect">
            <a:avLst/>
          </a:prstGeom>
          <a:noFill/>
          <a:ln>
            <a:noFill/>
          </a:ln>
        </p:spPr>
      </p:pic>
      <p:pic>
        <p:nvPicPr>
          <p:cNvPr id="10" name="Google Shape;20;p1">
            <a:extLst>
              <a:ext uri="{FF2B5EF4-FFF2-40B4-BE49-F238E27FC236}">
                <a16:creationId xmlns:a16="http://schemas.microsoft.com/office/drawing/2014/main" id="{4D7DB06D-FA22-1115-6029-91A88E509070}"/>
              </a:ext>
            </a:extLst>
          </p:cNvPr>
          <p:cNvPicPr preferRelativeResize="0"/>
          <p:nvPr/>
        </p:nvPicPr>
        <p:blipFill rotWithShape="1">
          <a:blip r:embed="rId5">
            <a:alphaModFix/>
          </a:blip>
          <a:srcRect/>
          <a:stretch/>
        </p:blipFill>
        <p:spPr>
          <a:xfrm>
            <a:off x="7653732" y="-39441"/>
            <a:ext cx="437655" cy="437655"/>
          </a:xfrm>
          <a:prstGeom prst="rect">
            <a:avLst/>
          </a:prstGeom>
          <a:noFill/>
          <a:ln>
            <a:noFill/>
          </a:ln>
        </p:spPr>
      </p:pic>
      <p:pic>
        <p:nvPicPr>
          <p:cNvPr id="11" name="Google Shape;21;p1">
            <a:extLst>
              <a:ext uri="{FF2B5EF4-FFF2-40B4-BE49-F238E27FC236}">
                <a16:creationId xmlns:a16="http://schemas.microsoft.com/office/drawing/2014/main" id="{51CAC439-12F3-D3E1-075F-27F66A964CFE}"/>
              </a:ext>
            </a:extLst>
          </p:cNvPr>
          <p:cNvPicPr preferRelativeResize="0"/>
          <p:nvPr/>
        </p:nvPicPr>
        <p:blipFill rotWithShape="1">
          <a:blip r:embed="rId6">
            <a:alphaModFix/>
          </a:blip>
          <a:srcRect/>
          <a:stretch/>
        </p:blipFill>
        <p:spPr>
          <a:xfrm>
            <a:off x="8146574" y="16841"/>
            <a:ext cx="643072" cy="322749"/>
          </a:xfrm>
          <a:prstGeom prst="rect">
            <a:avLst/>
          </a:prstGeom>
          <a:noFill/>
          <a:ln>
            <a:noFill/>
          </a:ln>
        </p:spPr>
      </p:pic>
      <p:pic>
        <p:nvPicPr>
          <p:cNvPr id="12" name="Google Shape;22;p1">
            <a:extLst>
              <a:ext uri="{FF2B5EF4-FFF2-40B4-BE49-F238E27FC236}">
                <a16:creationId xmlns:a16="http://schemas.microsoft.com/office/drawing/2014/main" id="{5193A6C0-1E1B-135F-F2AD-4D848EF2D095}"/>
              </a:ext>
            </a:extLst>
          </p:cNvPr>
          <p:cNvPicPr preferRelativeResize="0"/>
          <p:nvPr/>
        </p:nvPicPr>
        <p:blipFill rotWithShape="1">
          <a:blip r:embed="rId7">
            <a:alphaModFix/>
          </a:blip>
          <a:srcRect/>
          <a:stretch/>
        </p:blipFill>
        <p:spPr>
          <a:xfrm>
            <a:off x="6351268" y="42525"/>
            <a:ext cx="565104" cy="279042"/>
          </a:xfrm>
          <a:prstGeom prst="rect">
            <a:avLst/>
          </a:prstGeom>
          <a:noFill/>
          <a:ln>
            <a:noFill/>
          </a:ln>
        </p:spPr>
      </p:pic>
      <p:graphicFrame>
        <p:nvGraphicFramePr>
          <p:cNvPr id="3" name="コンテンツ プレースホルダー 19">
            <a:extLst>
              <a:ext uri="{FF2B5EF4-FFF2-40B4-BE49-F238E27FC236}">
                <a16:creationId xmlns:a16="http://schemas.microsoft.com/office/drawing/2014/main" id="{8872211F-34EB-8CFD-3FE3-F1E1C276FF48}"/>
              </a:ext>
            </a:extLst>
          </p:cNvPr>
          <p:cNvGraphicFramePr>
            <a:graphicFrameLocks/>
          </p:cNvGraphicFramePr>
          <p:nvPr>
            <p:extLst>
              <p:ext uri="{D42A27DB-BD31-4B8C-83A1-F6EECF244321}">
                <p14:modId xmlns:p14="http://schemas.microsoft.com/office/powerpoint/2010/main" val="2560221860"/>
              </p:ext>
            </p:extLst>
          </p:nvPr>
        </p:nvGraphicFramePr>
        <p:xfrm>
          <a:off x="400050" y="1175658"/>
          <a:ext cx="11393843" cy="5160876"/>
        </p:xfrm>
        <a:graphic>
          <a:graphicData uri="http://schemas.openxmlformats.org/drawingml/2006/table">
            <a:tbl>
              <a:tblPr firstRow="1" bandRow="1">
                <a:tableStyleId>{69CF1AB2-1976-4502-BF36-3FF5EA218861}</a:tableStyleId>
              </a:tblPr>
              <a:tblGrid>
                <a:gridCol w="459829">
                  <a:extLst>
                    <a:ext uri="{9D8B030D-6E8A-4147-A177-3AD203B41FA5}">
                      <a16:colId xmlns:a16="http://schemas.microsoft.com/office/drawing/2014/main" val="20000"/>
                    </a:ext>
                  </a:extLst>
                </a:gridCol>
                <a:gridCol w="2374879">
                  <a:extLst>
                    <a:ext uri="{9D8B030D-6E8A-4147-A177-3AD203B41FA5}">
                      <a16:colId xmlns:a16="http://schemas.microsoft.com/office/drawing/2014/main" val="20001"/>
                    </a:ext>
                  </a:extLst>
                </a:gridCol>
                <a:gridCol w="497751">
                  <a:extLst>
                    <a:ext uri="{9D8B030D-6E8A-4147-A177-3AD203B41FA5}">
                      <a16:colId xmlns:a16="http://schemas.microsoft.com/office/drawing/2014/main" val="20002"/>
                    </a:ext>
                  </a:extLst>
                </a:gridCol>
                <a:gridCol w="2343110">
                  <a:extLst>
                    <a:ext uri="{9D8B030D-6E8A-4147-A177-3AD203B41FA5}">
                      <a16:colId xmlns:a16="http://schemas.microsoft.com/office/drawing/2014/main" val="20003"/>
                    </a:ext>
                  </a:extLst>
                </a:gridCol>
                <a:gridCol w="503041">
                  <a:extLst>
                    <a:ext uri="{9D8B030D-6E8A-4147-A177-3AD203B41FA5}">
                      <a16:colId xmlns:a16="http://schemas.microsoft.com/office/drawing/2014/main" val="20004"/>
                    </a:ext>
                  </a:extLst>
                </a:gridCol>
                <a:gridCol w="2337821">
                  <a:extLst>
                    <a:ext uri="{9D8B030D-6E8A-4147-A177-3AD203B41FA5}">
                      <a16:colId xmlns:a16="http://schemas.microsoft.com/office/drawing/2014/main" val="20005"/>
                    </a:ext>
                  </a:extLst>
                </a:gridCol>
                <a:gridCol w="508328">
                  <a:extLst>
                    <a:ext uri="{9D8B030D-6E8A-4147-A177-3AD203B41FA5}">
                      <a16:colId xmlns:a16="http://schemas.microsoft.com/office/drawing/2014/main" val="20006"/>
                    </a:ext>
                  </a:extLst>
                </a:gridCol>
                <a:gridCol w="2369084">
                  <a:extLst>
                    <a:ext uri="{9D8B030D-6E8A-4147-A177-3AD203B41FA5}">
                      <a16:colId xmlns:a16="http://schemas.microsoft.com/office/drawing/2014/main" val="20007"/>
                    </a:ext>
                  </a:extLst>
                </a:gridCol>
              </a:tblGrid>
              <a:tr h="415362">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1</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㈱日本旅行</a:t>
                      </a:r>
                      <a:r>
                        <a:rPr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 </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13</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㈱トライアングル</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25</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㈱日本旅行東北</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37</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近畿日本ツーリスト㈱</a:t>
                      </a:r>
                    </a:p>
                  </a:txBody>
                  <a:tcPr anchor="ctr">
                    <a:solidFill>
                      <a:schemeClr val="bg1"/>
                    </a:solidFill>
                  </a:tcPr>
                </a:tc>
                <a:extLst>
                  <a:ext uri="{0D108BD9-81ED-4DB2-BD59-A6C34878D82A}">
                    <a16:rowId xmlns:a16="http://schemas.microsoft.com/office/drawing/2014/main" val="10000"/>
                  </a:ext>
                </a:extLst>
              </a:tr>
              <a:tr h="409230">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2</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㈱阪急交通社</a:t>
                      </a:r>
                      <a:r>
                        <a:rPr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 </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14</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㈱南海国際旅行</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26</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㈱日本旅行沖縄</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38</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a:t>
                      </a: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HANA TOUR JAPAN</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extLst>
                  <a:ext uri="{0D108BD9-81ED-4DB2-BD59-A6C34878D82A}">
                    <a16:rowId xmlns:a16="http://schemas.microsoft.com/office/drawing/2014/main" val="10001"/>
                  </a:ext>
                </a:extLst>
              </a:tr>
              <a:tr h="415362">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3</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名鉄観光サービス㈱</a:t>
                      </a:r>
                      <a:r>
                        <a:rPr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 </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15</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㈱エイチ・アイ・エス</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27</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㈱ティ・エ・エス</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39</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㈱読売旅行</a:t>
                      </a:r>
                    </a:p>
                  </a:txBody>
                  <a:tcPr anchor="ctr">
                    <a:solidFill>
                      <a:schemeClr val="bg1"/>
                    </a:solidFill>
                  </a:tcPr>
                </a:tc>
                <a:extLst>
                  <a:ext uri="{0D108BD9-81ED-4DB2-BD59-A6C34878D82A}">
                    <a16:rowId xmlns:a16="http://schemas.microsoft.com/office/drawing/2014/main" val="10002"/>
                  </a:ext>
                </a:extLst>
              </a:tr>
              <a:tr h="415362">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4</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㈱ジャパングレーライン</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16</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㈱農協観光</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28</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㈱ラティーノ</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40</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彩里旅遊㈱</a:t>
                      </a:r>
                    </a:p>
                  </a:txBody>
                  <a:tcPr anchor="ctr">
                    <a:solidFill>
                      <a:schemeClr val="bg1"/>
                    </a:solidFill>
                  </a:tcPr>
                </a:tc>
                <a:extLst>
                  <a:ext uri="{0D108BD9-81ED-4DB2-BD59-A6C34878D82A}">
                    <a16:rowId xmlns:a16="http://schemas.microsoft.com/office/drawing/2014/main" val="10003"/>
                  </a:ext>
                </a:extLst>
              </a:tr>
              <a:tr h="415362">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5</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en-US" altLang="ja-JP"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ANA X </a:t>
                      </a:r>
                      <a:r>
                        <a:rPr kumimoji="1" lang="ja-JP" altLang="en-US"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a:t>
                      </a:r>
                      <a:r>
                        <a:rPr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 </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17</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㈱トッパントラベル</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29</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㈱ＪＣプラン</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41</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イオンコンパス</a:t>
                      </a: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a:t>
                      </a:r>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株</a:t>
                      </a: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extLst>
                  <a:ext uri="{0D108BD9-81ED-4DB2-BD59-A6C34878D82A}">
                    <a16:rowId xmlns:a16="http://schemas.microsoft.com/office/drawing/2014/main" val="10004"/>
                  </a:ext>
                </a:extLst>
              </a:tr>
              <a:tr h="415362">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6</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en-US" altLang="ja-JP"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 </a:t>
                      </a:r>
                      <a:r>
                        <a:rPr kumimoji="1" lang="ja-JP" altLang="en-US"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a:t>
                      </a:r>
                      <a:r>
                        <a:rPr kumimoji="1" lang="en-US" altLang="ja-JP"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JTB</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18</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㈱ジャンボツアーズ</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30</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日新航空サービス㈱</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42</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フリゲートアエロツアーズ</a:t>
                      </a:r>
                    </a:p>
                  </a:txBody>
                  <a:tcPr anchor="ctr">
                    <a:solidFill>
                      <a:schemeClr val="bg1"/>
                    </a:solidFill>
                  </a:tcPr>
                </a:tc>
                <a:extLst>
                  <a:ext uri="{0D108BD9-81ED-4DB2-BD59-A6C34878D82A}">
                    <a16:rowId xmlns:a16="http://schemas.microsoft.com/office/drawing/2014/main" val="10005"/>
                  </a:ext>
                </a:extLst>
              </a:tr>
              <a:tr h="415362">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7</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en-US" altLang="ja-JP" sz="1600" b="0" kern="1200" dirty="0">
                          <a:solidFill>
                            <a:schemeClr val="tx1">
                              <a:lumMod val="85000"/>
                              <a:lumOff val="15000"/>
                            </a:schemeClr>
                          </a:solidFill>
                          <a:effectLst/>
                          <a:latin typeface="Meiryo UI" panose="020B0604030504040204" pitchFamily="50" charset="-128"/>
                          <a:ea typeface="Meiryo UI" panose="020B0604030504040204" pitchFamily="50" charset="-128"/>
                        </a:rPr>
                        <a:t>T-LIFE</a:t>
                      </a:r>
                      <a:r>
                        <a:rPr kumimoji="1" lang="ja-JP" altLang="en-US" sz="1600" b="0" kern="1200" dirty="0">
                          <a:solidFill>
                            <a:schemeClr val="tx1">
                              <a:lumMod val="85000"/>
                              <a:lumOff val="15000"/>
                            </a:schemeClr>
                          </a:solidFill>
                          <a:effectLst/>
                          <a:latin typeface="Meiryo UI" panose="020B0604030504040204" pitchFamily="50" charset="-128"/>
                          <a:ea typeface="Meiryo UI" panose="020B0604030504040204" pitchFamily="50" charset="-128"/>
                        </a:rPr>
                        <a:t>パートナーズ</a:t>
                      </a:r>
                      <a:r>
                        <a:rPr kumimoji="1" lang="en-US" altLang="ja-JP"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 </a:t>
                      </a:r>
                      <a:r>
                        <a:rPr kumimoji="1" lang="ja-JP" altLang="en-US"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a:t>
                      </a:r>
                      <a:r>
                        <a:rPr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 </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19</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㈱エヌオーイー</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31</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㈱平和</a:t>
                      </a: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ITC</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tc>
                  <a:txBody>
                    <a:bodyPr/>
                    <a:lstStyle/>
                    <a:p>
                      <a:pPr algn="ct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extLst>
                  <a:ext uri="{0D108BD9-81ED-4DB2-BD59-A6C34878D82A}">
                    <a16:rowId xmlns:a16="http://schemas.microsoft.com/office/drawing/2014/main" val="10006"/>
                  </a:ext>
                </a:extLst>
              </a:tr>
              <a:tr h="415362">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8</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東武トップツアーズ㈱</a:t>
                      </a:r>
                      <a:r>
                        <a:rPr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 </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20</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㈱日本旅行北海道</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32</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en-US" altLang="ja-JP"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Oriental㈱</a:t>
                      </a:r>
                      <a:r>
                        <a:rPr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 </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tc>
                  <a:txBody>
                    <a:bodyPr/>
                    <a:lstStyle/>
                    <a:p>
                      <a:pPr algn="ct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　　</a:t>
                      </a:r>
                      <a:endParaRPr kumimoji="1" lang="ja-JP" altLang="en-US" sz="1600" b="1"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extLst>
                  <a:ext uri="{0D108BD9-81ED-4DB2-BD59-A6C34878D82A}">
                    <a16:rowId xmlns:a16="http://schemas.microsoft.com/office/drawing/2014/main" val="10007"/>
                  </a:ext>
                </a:extLst>
              </a:tr>
              <a:tr h="415362">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9</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en-US" altLang="ja-JP"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a:t>
                      </a:r>
                      <a:r>
                        <a:rPr kumimoji="1" lang="ja-JP" altLang="en-US"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株</a:t>
                      </a:r>
                      <a:r>
                        <a:rPr kumimoji="1" lang="en-US" altLang="ja-JP"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)JTB GMT</a:t>
                      </a:r>
                      <a:r>
                        <a:rPr kumimoji="1" lang="ja-JP" altLang="en-US"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　</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21</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西鉄旅行㈱</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33</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琴平バス㈱</a:t>
                      </a:r>
                    </a:p>
                  </a:txBody>
                  <a:tcPr anchor="ctr">
                    <a:solidFill>
                      <a:schemeClr val="bg1"/>
                    </a:solidFill>
                  </a:tcPr>
                </a:tc>
                <a:tc>
                  <a:txBody>
                    <a:bodyPr/>
                    <a:lstStyle/>
                    <a:p>
                      <a:pPr algn="ct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　　　　</a:t>
                      </a:r>
                      <a:endParaRPr kumimoji="1" lang="ja-JP" altLang="en-US" sz="1600" b="1"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extLst>
                  <a:ext uri="{0D108BD9-81ED-4DB2-BD59-A6C34878D82A}">
                    <a16:rowId xmlns:a16="http://schemas.microsoft.com/office/drawing/2014/main" val="10008"/>
                  </a:ext>
                </a:extLst>
              </a:tr>
              <a:tr h="415362">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10</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 </a:t>
                      </a:r>
                      <a:r>
                        <a:rPr kumimoji="1" lang="ja-JP" altLang="en-US"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中青旅日本㈱</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22</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㈱毎日企画サービス</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34</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タビットツアーズ㈱</a:t>
                      </a:r>
                    </a:p>
                  </a:txBody>
                  <a:tcPr anchor="ctr">
                    <a:solidFill>
                      <a:schemeClr val="bg1"/>
                    </a:solidFill>
                  </a:tcPr>
                </a:tc>
                <a:tc>
                  <a:txBody>
                    <a:bodyPr/>
                    <a:lstStyle/>
                    <a:p>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 </a:t>
                      </a:r>
                      <a:endParaRPr kumimoji="1" lang="ja-JP" altLang="en-US" sz="1600" b="1"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extLst>
                  <a:ext uri="{0D108BD9-81ED-4DB2-BD59-A6C34878D82A}">
                    <a16:rowId xmlns:a16="http://schemas.microsoft.com/office/drawing/2014/main" val="10009"/>
                  </a:ext>
                </a:extLst>
              </a:tr>
              <a:tr h="415362">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11</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a:t>
                      </a: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JTB</a:t>
                      </a:r>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沖縄</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23</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㈱ワールド航空サービス</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35</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a:t>
                      </a:r>
                      <a:r>
                        <a:rPr kumimoji="1" lang="en-US" altLang="ja-JP" sz="1600" b="0" u="none" strike="noStrike" kern="1200" dirty="0">
                          <a:solidFill>
                            <a:schemeClr val="tx1">
                              <a:lumMod val="85000"/>
                              <a:lumOff val="15000"/>
                            </a:schemeClr>
                          </a:solidFill>
                          <a:effectLst/>
                          <a:latin typeface="Meiryo UI" panose="020B0604030504040204" pitchFamily="50" charset="-128"/>
                          <a:ea typeface="Meiryo UI" panose="020B0604030504040204" pitchFamily="50" charset="-128"/>
                        </a:rPr>
                        <a:t>JAPANISSIMO</a:t>
                      </a:r>
                      <a:r>
                        <a:rPr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 </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tc>
                  <a:txBody>
                    <a:bodyPr/>
                    <a:lstStyle/>
                    <a:p>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extLst>
                  <a:ext uri="{0D108BD9-81ED-4DB2-BD59-A6C34878D82A}">
                    <a16:rowId xmlns:a16="http://schemas.microsoft.com/office/drawing/2014/main" val="10010"/>
                  </a:ext>
                </a:extLst>
              </a:tr>
              <a:tr h="598026">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12</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a:t>
                      </a: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JR</a:t>
                      </a:r>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東日本びゅうツーリズム</a:t>
                      </a: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&amp;</a:t>
                      </a:r>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セールス</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24</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㈱ジャルパック</a:t>
                      </a:r>
                    </a:p>
                  </a:txBody>
                  <a:tcPr anchor="ctr">
                    <a:solidFill>
                      <a:schemeClr val="bg1"/>
                    </a:solidFill>
                  </a:tcPr>
                </a:tc>
                <a:tc>
                  <a:txBody>
                    <a:bodyPr/>
                    <a:lstStyle/>
                    <a:p>
                      <a:pPr algn="ctr"/>
                      <a:r>
                        <a:rPr kumimoji="1" lang="en-US" altLang="ja-JP" sz="1600" b="0" dirty="0">
                          <a:solidFill>
                            <a:schemeClr val="tx1">
                              <a:lumMod val="85000"/>
                              <a:lumOff val="15000"/>
                            </a:schemeClr>
                          </a:solidFill>
                          <a:latin typeface="Meiryo UI" panose="020B0604030504040204" pitchFamily="50" charset="-128"/>
                          <a:ea typeface="Meiryo UI" panose="020B0604030504040204" pitchFamily="50" charset="-128"/>
                        </a:rPr>
                        <a:t>36</a:t>
                      </a:r>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rPr>
                        <a:t>イートラベル㈱</a:t>
                      </a:r>
                    </a:p>
                  </a:txBody>
                  <a:tcPr anchor="ctr">
                    <a:solidFill>
                      <a:schemeClr val="bg1"/>
                    </a:solidFill>
                  </a:tcPr>
                </a:tc>
                <a:tc>
                  <a:txBody>
                    <a:bodyPr/>
                    <a:lstStyle/>
                    <a:p>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rgbClr val="FCE8FC"/>
                    </a:solidFill>
                  </a:tcPr>
                </a:tc>
                <a:tc>
                  <a:txBody>
                    <a:bodyPr/>
                    <a:lstStyle/>
                    <a:p>
                      <a:endParaRPr kumimoji="1" lang="ja-JP" altLang="en-US" sz="1600" b="0" dirty="0">
                        <a:solidFill>
                          <a:schemeClr val="tx1">
                            <a:lumMod val="85000"/>
                            <a:lumOff val="15000"/>
                          </a:schemeClr>
                        </a:solidFill>
                        <a:latin typeface="Meiryo UI" panose="020B0604030504040204" pitchFamily="50" charset="-128"/>
                        <a:ea typeface="Meiryo UI" panose="020B0604030504040204" pitchFamily="50" charset="-128"/>
                      </a:endParaRPr>
                    </a:p>
                  </a:txBody>
                  <a:tcPr anchor="ctr">
                    <a:solidFill>
                      <a:schemeClr val="bg1"/>
                    </a:solidFill>
                  </a:tcPr>
                </a:tc>
                <a:extLst>
                  <a:ext uri="{0D108BD9-81ED-4DB2-BD59-A6C34878D82A}">
                    <a16:rowId xmlns:a16="http://schemas.microsoft.com/office/drawing/2014/main" val="10011"/>
                  </a:ext>
                </a:extLst>
              </a:tr>
            </a:tbl>
          </a:graphicData>
        </a:graphic>
      </p:graphicFrame>
      <p:sp>
        <p:nvSpPr>
          <p:cNvPr id="13" name="四角形: 角を丸くする 12">
            <a:extLst>
              <a:ext uri="{FF2B5EF4-FFF2-40B4-BE49-F238E27FC236}">
                <a16:creationId xmlns:a16="http://schemas.microsoft.com/office/drawing/2014/main" id="{53C4CA23-B71D-DA46-2E65-92F56C2DF07A}"/>
              </a:ext>
            </a:extLst>
          </p:cNvPr>
          <p:cNvSpPr/>
          <p:nvPr/>
        </p:nvSpPr>
        <p:spPr>
          <a:xfrm>
            <a:off x="8932507" y="1608787"/>
            <a:ext cx="2859443" cy="36512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285741F3-AFA5-2FF6-576C-E2A23302C847}"/>
              </a:ext>
            </a:extLst>
          </p:cNvPr>
          <p:cNvSpPr txBox="1"/>
          <p:nvPr/>
        </p:nvSpPr>
        <p:spPr>
          <a:xfrm>
            <a:off x="55370" y="6550675"/>
            <a:ext cx="11941877" cy="264800"/>
          </a:xfrm>
          <a:prstGeom prst="rect">
            <a:avLst/>
          </a:prstGeom>
          <a:noFill/>
        </p:spPr>
        <p:txBody>
          <a:bodyPr wrap="square" rtlCol="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rtl="0">
              <a:spcBef>
                <a:spcPts val="0"/>
              </a:spcBef>
              <a:spcAft>
                <a:spcPts val="0"/>
              </a:spcAft>
              <a:buClr>
                <a:srgbClr val="000000"/>
              </a:buClr>
              <a:buSzPts val="1000"/>
              <a:buFont typeface="Arial"/>
              <a:buNone/>
            </a:pPr>
            <a:r>
              <a:rPr lang="en-US" altLang="ja-JP" sz="1200" b="0" i="0" u="none" strike="noStrike" cap="none" dirty="0">
                <a:solidFill>
                  <a:srgbClr val="000000"/>
                </a:solidFill>
                <a:latin typeface="Meiryo UI" panose="020B0604030504040204" pitchFamily="50" charset="-128"/>
                <a:ea typeface="Meiryo UI" panose="020B0604030504040204" pitchFamily="50" charset="-128"/>
                <a:cs typeface="Arial"/>
                <a:sym typeface="Arial"/>
              </a:rPr>
              <a:t>Copyright © 2023  JATA  All rights reserved. </a:t>
            </a:r>
            <a:r>
              <a:rPr lang="ja-JP" altLang="en-US" sz="1200" b="0" i="0" u="none" strike="noStrike" cap="none" dirty="0">
                <a:solidFill>
                  <a:srgbClr val="000000"/>
                </a:solidFill>
                <a:latin typeface="Meiryo UI" panose="020B0604030504040204" pitchFamily="50" charset="-128"/>
                <a:ea typeface="Meiryo UI" panose="020B0604030504040204" pitchFamily="50" charset="-128"/>
                <a:cs typeface="Arial"/>
                <a:sym typeface="Arial"/>
              </a:rPr>
              <a:t>禁無断転載・複製</a:t>
            </a:r>
          </a:p>
        </p:txBody>
      </p:sp>
      <p:cxnSp>
        <p:nvCxnSpPr>
          <p:cNvPr id="15" name="直線コネクタ 14">
            <a:extLst>
              <a:ext uri="{FF2B5EF4-FFF2-40B4-BE49-F238E27FC236}">
                <a16:creationId xmlns:a16="http://schemas.microsoft.com/office/drawing/2014/main" id="{166AC062-FEF8-5513-0B5D-2ADD4996FB5C}"/>
              </a:ext>
            </a:extLst>
          </p:cNvPr>
          <p:cNvCxnSpPr>
            <a:cxnSpLocks/>
          </p:cNvCxnSpPr>
          <p:nvPr/>
        </p:nvCxnSpPr>
        <p:spPr>
          <a:xfrm>
            <a:off x="396000" y="1019011"/>
            <a:ext cx="11400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5FB2DF2D-93BA-EEE8-D633-34FEE888C764}"/>
              </a:ext>
            </a:extLst>
          </p:cNvPr>
          <p:cNvSpPr txBox="1"/>
          <p:nvPr/>
        </p:nvSpPr>
        <p:spPr>
          <a:xfrm>
            <a:off x="396000" y="473854"/>
            <a:ext cx="11400000" cy="461665"/>
          </a:xfrm>
          <a:prstGeom prst="rect">
            <a:avLst/>
          </a:prstGeom>
          <a:noFill/>
        </p:spPr>
        <p:txBody>
          <a:bodyPr wrap="square" rtlCol="0">
            <a:spAutoFit/>
          </a:bodyPr>
          <a:lstStyle/>
          <a:p>
            <a:pPr eaLnBrk="1" hangingPunct="1">
              <a:spcBef>
                <a:spcPct val="0"/>
              </a:spcBef>
              <a:buClrTx/>
              <a:buSzTx/>
              <a:buFontTx/>
              <a:buNone/>
            </a:pP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Ⅱ. </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ツアーオペレーター品質認証制度認証事業者一覧（合計</a:t>
            </a:r>
            <a:r>
              <a:rPr kumimoji="0" lang="en-US" altLang="ja-JP"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42</a:t>
            </a:r>
            <a:r>
              <a:rPr kumimoji="0" lang="ja-JP" altLang="en-US" sz="2400" b="1"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社）</a:t>
            </a:r>
          </a:p>
        </p:txBody>
      </p:sp>
      <p:sp>
        <p:nvSpPr>
          <p:cNvPr id="2" name="スライド番号プレースホルダー 1">
            <a:extLst>
              <a:ext uri="{FF2B5EF4-FFF2-40B4-BE49-F238E27FC236}">
                <a16:creationId xmlns:a16="http://schemas.microsoft.com/office/drawing/2014/main" id="{CD6092CC-92C5-A703-2016-A870F8C8A640}"/>
              </a:ext>
            </a:extLst>
          </p:cNvPr>
          <p:cNvSpPr>
            <a:spLocks noGrp="1"/>
          </p:cNvSpPr>
          <p:nvPr>
            <p:ph type="sldNum" sz="quarter" idx="12"/>
          </p:nvPr>
        </p:nvSpPr>
        <p:spPr>
          <a:xfrm>
            <a:off x="9254047" y="6330919"/>
            <a:ext cx="2743200" cy="365125"/>
          </a:xfrm>
        </p:spPr>
        <p:txBody>
          <a:bodyPr/>
          <a:lstStyle/>
          <a:p>
            <a:fld id="{777E92DA-E93F-413A-B94B-B30CB0038C2F}" type="slidenum">
              <a:rPr lang="en-US" altLang="ja-JP" sz="1800" b="1" smtClean="0"/>
              <a:pPr/>
              <a:t>9</a:t>
            </a:fld>
            <a:endParaRPr lang="en-US" altLang="ja-JP" sz="1800" b="1" dirty="0"/>
          </a:p>
        </p:txBody>
      </p:sp>
      <p:pic>
        <p:nvPicPr>
          <p:cNvPr id="17" name="図 16">
            <a:extLst>
              <a:ext uri="{FF2B5EF4-FFF2-40B4-BE49-F238E27FC236}">
                <a16:creationId xmlns:a16="http://schemas.microsoft.com/office/drawing/2014/main" id="{D3D77F2F-BAE0-B508-F2A8-F63BCEF95D7A}"/>
              </a:ext>
            </a:extLst>
          </p:cNvPr>
          <p:cNvPicPr>
            <a:picLocks noChangeAspect="1"/>
          </p:cNvPicPr>
          <p:nvPr/>
        </p:nvPicPr>
        <p:blipFill>
          <a:blip r:embed="rId8"/>
          <a:stretch>
            <a:fillRect/>
          </a:stretch>
        </p:blipFill>
        <p:spPr>
          <a:xfrm>
            <a:off x="9497682" y="5062354"/>
            <a:ext cx="2211754" cy="1111920"/>
          </a:xfrm>
          <a:prstGeom prst="rect">
            <a:avLst/>
          </a:prstGeom>
        </p:spPr>
      </p:pic>
    </p:spTree>
    <p:extLst>
      <p:ext uri="{BB962C8B-B14F-4D97-AF65-F5344CB8AC3E}">
        <p14:creationId xmlns:p14="http://schemas.microsoft.com/office/powerpoint/2010/main" val="18446516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1772</TotalTime>
  <Words>3284</Words>
  <Application>Microsoft Office PowerPoint</Application>
  <PresentationFormat>ワイド画面</PresentationFormat>
  <Paragraphs>459</Paragraphs>
  <Slides>14</Slides>
  <Notes>6</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14</vt:i4>
      </vt:variant>
    </vt:vector>
  </HeadingPairs>
  <TitlesOfParts>
    <vt:vector size="22" baseType="lpstr">
      <vt:lpstr>Meiryo UI</vt:lpstr>
      <vt:lpstr>MS PGothic</vt:lpstr>
      <vt:lpstr>メイリオ</vt:lpstr>
      <vt:lpstr>游ゴシック</vt:lpstr>
      <vt:lpstr>游ゴシック Light</vt:lpstr>
      <vt:lpstr>Arial</vt:lpstr>
      <vt:lpstr>Times New Roman</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keiichi kawamoto</dc:creator>
  <cp:lastModifiedBy>ユーザー</cp:lastModifiedBy>
  <cp:revision>78</cp:revision>
  <cp:lastPrinted>2023-11-27T01:20:24Z</cp:lastPrinted>
  <dcterms:created xsi:type="dcterms:W3CDTF">2023-11-22T12:04:06Z</dcterms:created>
  <dcterms:modified xsi:type="dcterms:W3CDTF">2023-12-05T00:45:57Z</dcterms:modified>
</cp:coreProperties>
</file>